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1"/>
  </p:notesMasterIdLst>
  <p:handoutMasterIdLst>
    <p:handoutMasterId r:id="rId32"/>
  </p:handoutMasterIdLst>
  <p:sldIdLst>
    <p:sldId id="281" r:id="rId5"/>
    <p:sldId id="304" r:id="rId6"/>
    <p:sldId id="319" r:id="rId7"/>
    <p:sldId id="320" r:id="rId8"/>
    <p:sldId id="286" r:id="rId9"/>
    <p:sldId id="305" r:id="rId10"/>
    <p:sldId id="282" r:id="rId11"/>
    <p:sldId id="283" r:id="rId12"/>
    <p:sldId id="260" r:id="rId13"/>
    <p:sldId id="314" r:id="rId14"/>
    <p:sldId id="315" r:id="rId15"/>
    <p:sldId id="316" r:id="rId16"/>
    <p:sldId id="289" r:id="rId17"/>
    <p:sldId id="313" r:id="rId18"/>
    <p:sldId id="296" r:id="rId19"/>
    <p:sldId id="298" r:id="rId20"/>
    <p:sldId id="294" r:id="rId21"/>
    <p:sldId id="297" r:id="rId22"/>
    <p:sldId id="309" r:id="rId23"/>
    <p:sldId id="310" r:id="rId24"/>
    <p:sldId id="311" r:id="rId25"/>
    <p:sldId id="301" r:id="rId26"/>
    <p:sldId id="303" r:id="rId27"/>
    <p:sldId id="264" r:id="rId28"/>
    <p:sldId id="318" r:id="rId29"/>
    <p:sldId id="2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47"/>
    <a:srgbClr val="0B2B41"/>
    <a:srgbClr val="114263"/>
    <a:srgbClr val="401918"/>
    <a:srgbClr val="731F1C"/>
    <a:srgbClr val="AB678E"/>
    <a:srgbClr val="B2606E"/>
    <a:srgbClr val="CA929B"/>
    <a:srgbClr val="248CD2"/>
    <a:srgbClr val="C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703" autoAdjust="0"/>
  </p:normalViewPr>
  <p:slideViewPr>
    <p:cSldViewPr snapToGrid="0">
      <p:cViewPr varScale="1">
        <p:scale>
          <a:sx n="114" d="100"/>
          <a:sy n="114" d="100"/>
        </p:scale>
        <p:origin x="468" y="102"/>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34338A-2C54-48B6-A869-F1523EB17642}" type="datetimeFigureOut">
              <a:rPr lang="en-US" smtClean="0"/>
              <a:t>9/9/2021</a:t>
            </a:fld>
            <a:endParaRPr lang="en-US" dirty="0"/>
          </a:p>
        </p:txBody>
      </p:sp>
      <p:sp>
        <p:nvSpPr>
          <p:cNvPr id="4" name="Footer Placeholder 3">
            <a:extLst>
              <a:ext uri="{FF2B5EF4-FFF2-40B4-BE49-F238E27FC236}">
                <a16:creationId xmlns:a16="http://schemas.microsoft.com/office/drawing/2014/main"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3D57C9-54A6-4BAA-A5CD-C535F9370C4B}" type="slidenum">
              <a:rPr lang="en-US" smtClean="0"/>
              <a:t>‹#›</a:t>
            </a:fld>
            <a:endParaRPr lang="en-US" dirty="0"/>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205A9-A302-429C-8AB8-C362C4362DF4}" type="datetimeFigureOut">
              <a:rPr lang="en-US" smtClean="0"/>
              <a:t>9/9/2021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82289-BCFD-4053-9D06-A9140C63A457}" type="slidenum">
              <a:rPr lang="en-US" smtClean="0"/>
              <a:t>‹#›</a:t>
            </a:fld>
            <a:endParaRPr lang="en-US" dirty="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2420495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5080956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79141782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54037068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noProof="0"/>
              <a:t>TITLE</a:t>
            </a:r>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Tree>
    <p:extLst>
      <p:ext uri="{BB962C8B-B14F-4D97-AF65-F5344CB8AC3E}">
        <p14:creationId xmlns:p14="http://schemas.microsoft.com/office/powerpoint/2010/main" val="416935429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46673441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87349154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100237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5106983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907084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Tree>
    <p:extLst>
      <p:ext uri="{BB962C8B-B14F-4D97-AF65-F5344CB8AC3E}">
        <p14:creationId xmlns:p14="http://schemas.microsoft.com/office/powerpoint/2010/main" val="397698646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spTree>
    <p:extLst>
      <p:ext uri="{BB962C8B-B14F-4D97-AF65-F5344CB8AC3E}">
        <p14:creationId xmlns:p14="http://schemas.microsoft.com/office/powerpoint/2010/main" val="127085477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29434659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noProof="0"/>
              <a:t>Subtitle</a:t>
            </a:r>
          </a:p>
        </p:txBody>
      </p:sp>
    </p:spTree>
    <p:extLst>
      <p:ext uri="{BB962C8B-B14F-4D97-AF65-F5344CB8AC3E}">
        <p14:creationId xmlns:p14="http://schemas.microsoft.com/office/powerpoint/2010/main" val="347717564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noProof="0" dirty="0"/>
              <a:t>Insert Image</a:t>
            </a:r>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341130889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77204932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05480493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44719008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21597335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noProof="0"/>
              <a:t>Icon</a:t>
            </a:r>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83065710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hyperlink" Target="https://smc.edu/directory/index.php" TargetMode="External"/><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community.canvaslms.com/t5/Student-Guide/How-do-I-use-the-Dashboard-as-a-student/ta-p/512#:~:text=The%20Dashboard%20is%20the%20first,Dashboard%20link%20in%20Global%20Navigation." TargetMode="External"/><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community.canvaslms.com/t5/Student-Guide/How-do-I-view-all-my-Canvas-courses-as-a-student/ta-p/520" TargetMode="External"/><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community.canvaslms.com/t5/Student-Guide/How-do-I-send-a-message-to-a-user-in-a-course-in-the-Inbox-as-a/ta-p/502" TargetMode="External"/><Relationship Id="rId2" Type="http://schemas.openxmlformats.org/officeDocument/2006/relationships/hyperlink" Target="https://community.canvaslms.com/t5/Student-Guide/How-do-I-use-the-Inbox-as-a-student/ta-p/532" TargetMode="Externa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smc.edu/academics/classes/index.php"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zoom.us/download" TargetMode="External"/><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hyperlink" Target="https://support.zoom.us/hc/en-us/articles/20617580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5.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hyperlink" Target="http://www.smc.edu/OnlineEd" TargetMode="External"/><Relationship Id="rId2"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hyperlink" Target="mailto:SMCOnlineInquiry@smc.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www.smc.edu" TargetMode="External"/><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admissions@smc.edu"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community.canvaslms.com/t5/Student-Guide/How-do-I-set-my-Canvas-notification-preferences-as-a-student/ta-p/434"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Placeholder 13" descr="Three people sitting at picnic table">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6676568" cy="6858000"/>
          </a:xfrm>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a:xfrm>
            <a:off x="7240985" y="669235"/>
            <a:ext cx="4379976" cy="3611880"/>
          </a:xfrm>
        </p:spPr>
        <p:txBody>
          <a:bodyPr/>
          <a:lstStyle/>
          <a:p>
            <a:r>
              <a:rPr lang="en-US" b="1" dirty="0">
                <a:effectLst>
                  <a:outerShdw blurRad="38100" dist="38100" dir="2700000" algn="tl">
                    <a:srgbClr val="000000">
                      <a:alpha val="43137"/>
                    </a:srgbClr>
                  </a:outerShdw>
                </a:effectLst>
              </a:rPr>
              <a:t>Navigating SMC in a Remote Education Environment: Using Canvas and Zoom</a:t>
            </a:r>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a:xfrm>
            <a:off x="6683188" y="4451498"/>
            <a:ext cx="5508812" cy="2174591"/>
          </a:xfrm>
        </p:spPr>
        <p:txBody>
          <a:bodyPr/>
          <a:lstStyle/>
          <a:p>
            <a:r>
              <a:rPr lang="en-US" b="1">
                <a:solidFill>
                  <a:schemeClr val="accent5"/>
                </a:solidFill>
              </a:rPr>
              <a:t>Tammara Whitaker – </a:t>
            </a:r>
            <a:r>
              <a:rPr lang="en-US" i="1">
                <a:solidFill>
                  <a:schemeClr val="accent5"/>
                </a:solidFill>
              </a:rPr>
              <a:t>Associate Dean, Online Services &amp; Support (Interim), Distance Education Department</a:t>
            </a:r>
            <a:endParaRPr lang="en-US">
              <a:solidFill>
                <a:schemeClr val="accent5"/>
              </a:solidFill>
              <a:cs typeface="Calibri Light"/>
            </a:endParaRPr>
          </a:p>
          <a:p>
            <a:r>
              <a:rPr lang="en-US" b="1" dirty="0">
                <a:solidFill>
                  <a:schemeClr val="accent5"/>
                </a:solidFill>
              </a:rPr>
              <a:t>Ashley Eutsey - </a:t>
            </a:r>
            <a:r>
              <a:rPr lang="en-US" i="1" dirty="0">
                <a:solidFill>
                  <a:schemeClr val="accent5"/>
                </a:solidFill>
              </a:rPr>
              <a:t>Senior Online Learing Services Specialist-Distance Education</a:t>
            </a:r>
            <a:endParaRPr lang="en-US" dirty="0">
              <a:solidFill>
                <a:schemeClr val="accent5"/>
              </a:solidFill>
              <a:cs typeface="Calibri Light"/>
            </a:endParaRPr>
          </a:p>
          <a:p>
            <a:r>
              <a:rPr lang="en-US" b="1" dirty="0">
                <a:solidFill>
                  <a:schemeClr val="accent5"/>
                </a:solidFill>
              </a:rPr>
              <a:t>Christine Miller </a:t>
            </a:r>
            <a:r>
              <a:rPr lang="en-US" dirty="0">
                <a:solidFill>
                  <a:schemeClr val="accent5"/>
                </a:solidFill>
              </a:rPr>
              <a:t>- </a:t>
            </a:r>
            <a:r>
              <a:rPr lang="en-US" i="1" dirty="0">
                <a:solidFill>
                  <a:schemeClr val="accent5"/>
                </a:solidFill>
              </a:rPr>
              <a:t>Instructional Media Specialist</a:t>
            </a:r>
            <a:endParaRPr lang="en-US" dirty="0">
              <a:solidFill>
                <a:schemeClr val="accent5"/>
              </a:solidFill>
              <a:cs typeface="Calibri Light"/>
            </a:endParaRPr>
          </a:p>
          <a:p>
            <a:r>
              <a:rPr lang="en-US" b="1" dirty="0">
                <a:solidFill>
                  <a:schemeClr val="accent5"/>
                </a:solidFill>
              </a:rPr>
              <a:t>Willis Barton </a:t>
            </a:r>
            <a:r>
              <a:rPr lang="en-US" dirty="0">
                <a:solidFill>
                  <a:schemeClr val="accent5"/>
                </a:solidFill>
              </a:rPr>
              <a:t>- </a:t>
            </a:r>
            <a:r>
              <a:rPr lang="en-US" i="1" dirty="0">
                <a:solidFill>
                  <a:schemeClr val="accent5"/>
                </a:solidFill>
              </a:rPr>
              <a:t>Online Learning Services Specialist</a:t>
            </a:r>
            <a:endParaRPr lang="en-US" dirty="0">
              <a:solidFill>
                <a:schemeClr val="accent5"/>
              </a:solidFill>
              <a:cs typeface="Calibri Light"/>
            </a:endParaRPr>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2556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 up of pages in a book">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486183" y="187852"/>
            <a:ext cx="5657034" cy="2745791"/>
          </a:xfrm>
        </p:spPr>
        <p:txBody>
          <a:bodyPr/>
          <a:lstStyle/>
          <a:p>
            <a:r>
              <a:rPr lang="en-US" sz="2800" b="1"/>
              <a:t>Contact the Canvas Help Desk for any of the following reasons:</a:t>
            </a:r>
            <a:br>
              <a:rPr lang="en-US" sz="2800" b="1"/>
            </a:br>
            <a:br>
              <a:rPr lang="en-US" sz="4000"/>
            </a:br>
            <a:endParaRPr lang="en-US" sz="4000"/>
          </a:p>
        </p:txBody>
      </p:sp>
      <p:sp>
        <p:nvSpPr>
          <p:cNvPr id="3" name="TextBox 2">
            <a:extLst>
              <a:ext uri="{FF2B5EF4-FFF2-40B4-BE49-F238E27FC236}">
                <a16:creationId xmlns:a16="http://schemas.microsoft.com/office/drawing/2014/main" id="{13EF7CEE-D061-491E-9662-EA41AAE6C9C9}"/>
              </a:ext>
            </a:extLst>
          </p:cNvPr>
          <p:cNvSpPr txBox="1"/>
          <p:nvPr/>
        </p:nvSpPr>
        <p:spPr>
          <a:xfrm>
            <a:off x="1034715" y="1983874"/>
            <a:ext cx="505593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dirty="0">
                <a:solidFill>
                  <a:schemeClr val="bg1"/>
                </a:solidFill>
                <a:ea typeface="+mn-lt"/>
                <a:cs typeface="+mn-lt"/>
              </a:rPr>
              <a:t>Unable to see your courses</a:t>
            </a:r>
            <a:endParaRPr lang="en-US" sz="2400" b="1" dirty="0">
              <a:solidFill>
                <a:schemeClr val="bg1"/>
              </a:solidFill>
              <a:cs typeface="Calibri Light"/>
            </a:endParaRPr>
          </a:p>
          <a:p>
            <a:pPr marL="285750" indent="-285750">
              <a:buFont typeface="Arial"/>
              <a:buChar char="•"/>
            </a:pPr>
            <a:r>
              <a:rPr lang="en-US" sz="2400" b="1" dirty="0">
                <a:solidFill>
                  <a:schemeClr val="bg1"/>
                </a:solidFill>
                <a:cs typeface="Calibri Light"/>
              </a:rPr>
              <a:t>Unable to submit assignment</a:t>
            </a:r>
          </a:p>
          <a:p>
            <a:pPr marL="285750" indent="-285750">
              <a:buFont typeface="Arial"/>
              <a:buChar char="•"/>
            </a:pPr>
            <a:r>
              <a:rPr lang="en-US" sz="2400" b="1" dirty="0">
                <a:solidFill>
                  <a:schemeClr val="bg1"/>
                </a:solidFill>
                <a:cs typeface="Calibri Light"/>
              </a:rPr>
              <a:t>General How To questions that include contacting your instructor and/or navigating your course</a:t>
            </a:r>
          </a:p>
          <a:p>
            <a:endParaRPr lang="en-US" dirty="0">
              <a:cs typeface="Calibri Light"/>
            </a:endParaRPr>
          </a:p>
        </p:txBody>
      </p:sp>
      <p:sp>
        <p:nvSpPr>
          <p:cNvPr id="4" name="Oval 3">
            <a:extLst>
              <a:ext uri="{FF2B5EF4-FFF2-40B4-BE49-F238E27FC236}">
                <a16:creationId xmlns:a16="http://schemas.microsoft.com/office/drawing/2014/main" id="{C62F3E11-7312-4073-9F45-371EC9B6BD6C}"/>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11</a:t>
            </a:r>
            <a:endParaRPr lang="en-US" dirty="0"/>
          </a:p>
        </p:txBody>
      </p:sp>
      <p:pic>
        <p:nvPicPr>
          <p:cNvPr id="7" name="Picture 7" descr="Graphical user interface&#10;&#10;Description automatically generated">
            <a:extLst>
              <a:ext uri="{FF2B5EF4-FFF2-40B4-BE49-F238E27FC236}">
                <a16:creationId xmlns:a16="http://schemas.microsoft.com/office/drawing/2014/main" id="{A139473F-5255-43DC-BF3D-734DA5AD4997}"/>
              </a:ext>
            </a:extLst>
          </p:cNvPr>
          <p:cNvPicPr>
            <a:picLocks noChangeAspect="1"/>
          </p:cNvPicPr>
          <p:nvPr/>
        </p:nvPicPr>
        <p:blipFill>
          <a:blip r:embed="rId4"/>
          <a:stretch>
            <a:fillRect/>
          </a:stretch>
        </p:blipFill>
        <p:spPr>
          <a:xfrm>
            <a:off x="5605463" y="1783389"/>
            <a:ext cx="6394449" cy="2941970"/>
          </a:xfrm>
          <a:prstGeom prst="rect">
            <a:avLst/>
          </a:prstGeom>
        </p:spPr>
      </p:pic>
    </p:spTree>
    <p:extLst>
      <p:ext uri="{BB962C8B-B14F-4D97-AF65-F5344CB8AC3E}">
        <p14:creationId xmlns:p14="http://schemas.microsoft.com/office/powerpoint/2010/main" val="186955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 up of pages in a book">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486183" y="187852"/>
            <a:ext cx="5657034" cy="2745791"/>
          </a:xfrm>
        </p:spPr>
        <p:txBody>
          <a:bodyPr/>
          <a:lstStyle/>
          <a:p>
            <a:r>
              <a:rPr lang="en-US" sz="2800" b="1"/>
              <a:t>Contact the Canvas Help Desk for any of the following reasons:</a:t>
            </a:r>
            <a:br>
              <a:rPr lang="en-US" sz="2800" b="1"/>
            </a:br>
            <a:br>
              <a:rPr lang="en-US" sz="4000"/>
            </a:br>
            <a:endParaRPr lang="en-US" sz="4000"/>
          </a:p>
        </p:txBody>
      </p:sp>
      <p:sp>
        <p:nvSpPr>
          <p:cNvPr id="3" name="TextBox 2">
            <a:extLst>
              <a:ext uri="{FF2B5EF4-FFF2-40B4-BE49-F238E27FC236}">
                <a16:creationId xmlns:a16="http://schemas.microsoft.com/office/drawing/2014/main" id="{13EF7CEE-D061-491E-9662-EA41AAE6C9C9}"/>
              </a:ext>
            </a:extLst>
          </p:cNvPr>
          <p:cNvSpPr txBox="1"/>
          <p:nvPr/>
        </p:nvSpPr>
        <p:spPr>
          <a:xfrm>
            <a:off x="1034715" y="1983874"/>
            <a:ext cx="505593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dirty="0">
                <a:solidFill>
                  <a:schemeClr val="bg1"/>
                </a:solidFill>
                <a:ea typeface="+mn-lt"/>
                <a:cs typeface="+mn-lt"/>
              </a:rPr>
              <a:t>Unable to see your courses</a:t>
            </a:r>
            <a:endParaRPr lang="en-US" sz="2400" b="1" dirty="0">
              <a:solidFill>
                <a:schemeClr val="bg1"/>
              </a:solidFill>
              <a:cs typeface="Calibri Light"/>
            </a:endParaRPr>
          </a:p>
          <a:p>
            <a:pPr marL="285750" indent="-285750">
              <a:buFont typeface="Arial"/>
              <a:buChar char="•"/>
            </a:pPr>
            <a:r>
              <a:rPr lang="en-US" sz="2400" b="1" dirty="0">
                <a:solidFill>
                  <a:schemeClr val="bg1"/>
                </a:solidFill>
                <a:cs typeface="Calibri Light"/>
              </a:rPr>
              <a:t>Unable to submit assignment</a:t>
            </a:r>
          </a:p>
          <a:p>
            <a:pPr marL="285750" indent="-285750">
              <a:buFont typeface="Arial"/>
              <a:buChar char="•"/>
            </a:pPr>
            <a:r>
              <a:rPr lang="en-US" sz="2400" b="1" dirty="0">
                <a:solidFill>
                  <a:schemeClr val="bg1"/>
                </a:solidFill>
                <a:cs typeface="Calibri Light"/>
              </a:rPr>
              <a:t>General How To questions that include contacting your instructor and/or navigating your course</a:t>
            </a:r>
          </a:p>
          <a:p>
            <a:endParaRPr lang="en-US" dirty="0">
              <a:cs typeface="Calibri Light"/>
            </a:endParaRPr>
          </a:p>
        </p:txBody>
      </p:sp>
      <p:sp>
        <p:nvSpPr>
          <p:cNvPr id="4" name="Oval 3">
            <a:extLst>
              <a:ext uri="{FF2B5EF4-FFF2-40B4-BE49-F238E27FC236}">
                <a16:creationId xmlns:a16="http://schemas.microsoft.com/office/drawing/2014/main" id="{C62F3E11-7312-4073-9F45-371EC9B6BD6C}"/>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12</a:t>
            </a:r>
            <a:endParaRPr lang="en-US" dirty="0"/>
          </a:p>
        </p:txBody>
      </p:sp>
      <p:pic>
        <p:nvPicPr>
          <p:cNvPr id="8" name="Picture 8" descr="Graphical user interface, text, application, email&#10;&#10;Description automatically generated">
            <a:extLst>
              <a:ext uri="{FF2B5EF4-FFF2-40B4-BE49-F238E27FC236}">
                <a16:creationId xmlns:a16="http://schemas.microsoft.com/office/drawing/2014/main" id="{FF83A5CD-26CD-415F-9AC4-BA3231587EAC}"/>
              </a:ext>
            </a:extLst>
          </p:cNvPr>
          <p:cNvPicPr>
            <a:picLocks noChangeAspect="1"/>
          </p:cNvPicPr>
          <p:nvPr/>
        </p:nvPicPr>
        <p:blipFill>
          <a:blip r:embed="rId4"/>
          <a:stretch>
            <a:fillRect/>
          </a:stretch>
        </p:blipFill>
        <p:spPr>
          <a:xfrm>
            <a:off x="5835650" y="1906895"/>
            <a:ext cx="6140449" cy="3036271"/>
          </a:xfrm>
          <a:prstGeom prst="rect">
            <a:avLst/>
          </a:prstGeom>
        </p:spPr>
      </p:pic>
    </p:spTree>
    <p:extLst>
      <p:ext uri="{BB962C8B-B14F-4D97-AF65-F5344CB8AC3E}">
        <p14:creationId xmlns:p14="http://schemas.microsoft.com/office/powerpoint/2010/main" val="3198312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 up of pages in a book">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486183" y="187852"/>
            <a:ext cx="5657034" cy="2745791"/>
          </a:xfrm>
        </p:spPr>
        <p:txBody>
          <a:bodyPr/>
          <a:lstStyle/>
          <a:p>
            <a:r>
              <a:rPr lang="en-US" sz="2800" b="1"/>
              <a:t>Contact the Canvas Help Desk for any of the following reasons:</a:t>
            </a:r>
            <a:br>
              <a:rPr lang="en-US" sz="2800" b="1"/>
            </a:br>
            <a:br>
              <a:rPr lang="en-US" sz="4000"/>
            </a:br>
            <a:endParaRPr lang="en-US" sz="4000"/>
          </a:p>
        </p:txBody>
      </p:sp>
      <p:sp>
        <p:nvSpPr>
          <p:cNvPr id="3" name="TextBox 2">
            <a:extLst>
              <a:ext uri="{FF2B5EF4-FFF2-40B4-BE49-F238E27FC236}">
                <a16:creationId xmlns:a16="http://schemas.microsoft.com/office/drawing/2014/main" id="{13EF7CEE-D061-491E-9662-EA41AAE6C9C9}"/>
              </a:ext>
            </a:extLst>
          </p:cNvPr>
          <p:cNvSpPr txBox="1"/>
          <p:nvPr/>
        </p:nvSpPr>
        <p:spPr>
          <a:xfrm>
            <a:off x="1034715" y="1983874"/>
            <a:ext cx="505593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dirty="0">
                <a:solidFill>
                  <a:schemeClr val="bg1"/>
                </a:solidFill>
                <a:ea typeface="+mn-lt"/>
                <a:cs typeface="+mn-lt"/>
              </a:rPr>
              <a:t>Unable to see your courses</a:t>
            </a:r>
            <a:endParaRPr lang="en-US" sz="2400" b="1" dirty="0">
              <a:solidFill>
                <a:schemeClr val="bg1"/>
              </a:solidFill>
              <a:cs typeface="Calibri Light"/>
            </a:endParaRPr>
          </a:p>
          <a:p>
            <a:pPr marL="285750" indent="-285750">
              <a:buFont typeface="Arial"/>
              <a:buChar char="•"/>
            </a:pPr>
            <a:r>
              <a:rPr lang="en-US" sz="2400" b="1" dirty="0">
                <a:solidFill>
                  <a:schemeClr val="bg1"/>
                </a:solidFill>
                <a:cs typeface="Calibri Light"/>
              </a:rPr>
              <a:t>Unable to submit assignment</a:t>
            </a:r>
          </a:p>
          <a:p>
            <a:pPr marL="285750" indent="-285750">
              <a:buFont typeface="Arial"/>
              <a:buChar char="•"/>
            </a:pPr>
            <a:r>
              <a:rPr lang="en-US" sz="2400" b="1" dirty="0">
                <a:solidFill>
                  <a:schemeClr val="bg1"/>
                </a:solidFill>
                <a:cs typeface="Calibri Light"/>
              </a:rPr>
              <a:t>General How To questions that include contacting your instructor and/or navigating your course</a:t>
            </a:r>
          </a:p>
          <a:p>
            <a:endParaRPr lang="en-US" dirty="0">
              <a:cs typeface="Calibri Light"/>
            </a:endParaRPr>
          </a:p>
        </p:txBody>
      </p:sp>
      <p:pic>
        <p:nvPicPr>
          <p:cNvPr id="2" name="Picture 5" descr="Graphical user interface, application&#10;&#10;Description automatically generated">
            <a:extLst>
              <a:ext uri="{FF2B5EF4-FFF2-40B4-BE49-F238E27FC236}">
                <a16:creationId xmlns:a16="http://schemas.microsoft.com/office/drawing/2014/main" id="{35316E16-FDC1-42C5-B186-6F8218C495FD}"/>
              </a:ext>
            </a:extLst>
          </p:cNvPr>
          <p:cNvPicPr>
            <a:picLocks noChangeAspect="1"/>
          </p:cNvPicPr>
          <p:nvPr/>
        </p:nvPicPr>
        <p:blipFill>
          <a:blip r:embed="rId4"/>
          <a:stretch>
            <a:fillRect/>
          </a:stretch>
        </p:blipFill>
        <p:spPr>
          <a:xfrm>
            <a:off x="5788025" y="2025958"/>
            <a:ext cx="6180137" cy="3060084"/>
          </a:xfrm>
          <a:prstGeom prst="rect">
            <a:avLst/>
          </a:prstGeom>
        </p:spPr>
      </p:pic>
      <p:sp>
        <p:nvSpPr>
          <p:cNvPr id="6" name="Oval 5">
            <a:extLst>
              <a:ext uri="{FF2B5EF4-FFF2-40B4-BE49-F238E27FC236}">
                <a16:creationId xmlns:a16="http://schemas.microsoft.com/office/drawing/2014/main" id="{A64B646F-C50C-45C5-AA0D-A0394A35AB24}"/>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13</a:t>
            </a:r>
            <a:endParaRPr lang="en-US" dirty="0"/>
          </a:p>
        </p:txBody>
      </p:sp>
    </p:spTree>
    <p:extLst>
      <p:ext uri="{BB962C8B-B14F-4D97-AF65-F5344CB8AC3E}">
        <p14:creationId xmlns:p14="http://schemas.microsoft.com/office/powerpoint/2010/main" val="282572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irl with headphones, backpack, and stack of binders/books">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8087304" cy="6858000"/>
          </a:xfrm>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3150" y="111046"/>
            <a:ext cx="12197824" cy="822960"/>
          </a:xfrm>
        </p:spPr>
        <p:txBody>
          <a:bodyPr/>
          <a:lstStyle/>
          <a:p>
            <a:pPr algn="r"/>
            <a:r>
              <a:rPr lang="en-US" sz="3200" b="1">
                <a:latin typeface="Corbel"/>
              </a:rPr>
              <a:t>Adding/Reinstating A Course</a:t>
            </a:r>
            <a:endParaRPr lang="en-US" sz="3200" b="1"/>
          </a:p>
        </p:txBody>
      </p:sp>
      <p:sp>
        <p:nvSpPr>
          <p:cNvPr id="34" name="Text Placeholder 33" descr="slide content">
            <a:extLst>
              <a:ext uri="{FF2B5EF4-FFF2-40B4-BE49-F238E27FC236}">
                <a16:creationId xmlns:a16="http://schemas.microsoft.com/office/drawing/2014/main" id="{859D862E-AE8E-482F-9E23-3C096FF03E54}"/>
              </a:ext>
            </a:extLst>
          </p:cNvPr>
          <p:cNvSpPr>
            <a:spLocks noGrp="1"/>
          </p:cNvSpPr>
          <p:nvPr>
            <p:ph type="body" sz="quarter" idx="11"/>
          </p:nvPr>
        </p:nvSpPr>
        <p:spPr>
          <a:xfrm>
            <a:off x="7057654" y="572617"/>
            <a:ext cx="4846454" cy="5707235"/>
          </a:xfrm>
        </p:spPr>
        <p:txBody>
          <a:bodyPr/>
          <a:lstStyle/>
          <a:p>
            <a:r>
              <a:rPr lang="en-US" sz="2000" b="1">
                <a:ea typeface="+mn-lt"/>
                <a:cs typeface="+mn-lt"/>
              </a:rPr>
              <a:t>To add a course once the class has started:</a:t>
            </a:r>
            <a:endParaRPr lang="en-US" sz="2000" b="1"/>
          </a:p>
          <a:p>
            <a:pPr marL="285750" indent="-285750">
              <a:buChar char="•"/>
            </a:pPr>
            <a:r>
              <a:rPr lang="en-US" sz="1800">
                <a:ea typeface="+mn-lt"/>
                <a:cs typeface="+mn-lt"/>
              </a:rPr>
              <a:t>Email the professor directly.</a:t>
            </a:r>
          </a:p>
          <a:p>
            <a:pPr marL="285750" indent="-285750">
              <a:buChar char="•"/>
            </a:pPr>
            <a:r>
              <a:rPr lang="en-US" sz="1800">
                <a:ea typeface="+mn-lt"/>
                <a:cs typeface="+mn-lt"/>
              </a:rPr>
              <a:t>You can find the email address on the Santa Monica College website at the </a:t>
            </a:r>
            <a:r>
              <a:rPr lang="en-US" sz="1800">
                <a:ea typeface="+mn-lt"/>
                <a:cs typeface="+mn-lt"/>
                <a:hlinkClick r:id="rId3"/>
              </a:rPr>
              <a:t>Employee Directory</a:t>
            </a:r>
            <a:r>
              <a:rPr lang="en-US" sz="1800">
                <a:ea typeface="+mn-lt"/>
                <a:cs typeface="+mn-lt"/>
              </a:rPr>
              <a:t> </a:t>
            </a:r>
          </a:p>
          <a:p>
            <a:pPr marL="285750" indent="-285750">
              <a:buChar char="•"/>
            </a:pPr>
            <a:r>
              <a:rPr lang="en-US" sz="1800">
                <a:ea typeface="+mn-lt"/>
                <a:cs typeface="+mn-lt"/>
              </a:rPr>
              <a:t>You can search by employee type, department and/or last name. </a:t>
            </a:r>
          </a:p>
          <a:p>
            <a:pPr marL="285750" indent="-285750">
              <a:buChar char="•"/>
            </a:pPr>
            <a:r>
              <a:rPr lang="en-US" sz="1800">
                <a:ea typeface="+mn-lt"/>
                <a:cs typeface="+mn-lt"/>
              </a:rPr>
              <a:t>When you find the professor, click on the email address to email them.</a:t>
            </a:r>
          </a:p>
          <a:p>
            <a:pPr marL="285750" indent="-285750">
              <a:buChar char="•"/>
            </a:pPr>
            <a:r>
              <a:rPr lang="en-US" sz="1800">
                <a:ea typeface="+mn-lt"/>
                <a:cs typeface="+mn-lt"/>
              </a:rPr>
              <a:t>Please include your name, student I.D., and the name and section number of the class you wish to add.</a:t>
            </a:r>
            <a:endParaRPr lang="en-US" sz="1800">
              <a:cs typeface="Calibri Light"/>
            </a:endParaRPr>
          </a:p>
          <a:p>
            <a:r>
              <a:rPr lang="en-US" sz="2000" b="1">
                <a:ea typeface="+mn-lt"/>
                <a:cs typeface="+mn-lt"/>
              </a:rPr>
              <a:t>To be reinstated in a course:</a:t>
            </a:r>
            <a:endParaRPr lang="en-US" sz="2000" b="1" u="sng">
              <a:ea typeface="+mn-lt"/>
              <a:cs typeface="+mn-lt"/>
            </a:endParaRPr>
          </a:p>
          <a:p>
            <a:pPr marL="285750" indent="-285750">
              <a:buChar char="•"/>
            </a:pPr>
            <a:r>
              <a:rPr lang="en-US" sz="1800">
                <a:ea typeface="+mn-lt"/>
                <a:cs typeface="+mn-lt"/>
              </a:rPr>
              <a:t>Contact your professor via email using the </a:t>
            </a:r>
            <a:r>
              <a:rPr lang="en-US" sz="1800">
                <a:ea typeface="+mn-lt"/>
                <a:cs typeface="+mn-lt"/>
                <a:hlinkClick r:id="rId3"/>
              </a:rPr>
              <a:t>Employee Directory</a:t>
            </a:r>
            <a:endParaRPr lang="en-US" sz="1800" b="1" u="sng">
              <a:ea typeface="+mn-lt"/>
              <a:cs typeface="+mn-lt"/>
            </a:endParaRPr>
          </a:p>
          <a:p>
            <a:pPr marL="285750" indent="-285750">
              <a:buChar char="•"/>
            </a:pPr>
            <a:r>
              <a:rPr lang="en-US" sz="1800">
                <a:ea typeface="+mn-lt"/>
                <a:cs typeface="+mn-lt"/>
              </a:rPr>
              <a:t>Include your full name, Student I.D. Number, </a:t>
            </a:r>
            <a:r>
              <a:rPr lang="en-US" sz="1800" dirty="0">
                <a:ea typeface="+mn-lt"/>
                <a:cs typeface="+mn-lt"/>
              </a:rPr>
              <a:t>and name and section number of the class.  </a:t>
            </a:r>
            <a:endParaRPr lang="en-US" sz="1800" b="1" u="sng">
              <a:ea typeface="+mn-lt"/>
              <a:cs typeface="+mn-lt"/>
            </a:endParaRPr>
          </a:p>
          <a:p>
            <a:pPr marL="285750" indent="-285750">
              <a:buChar char="•"/>
            </a:pPr>
            <a:r>
              <a:rPr lang="en-US" sz="1800">
                <a:ea typeface="+mn-lt"/>
                <a:cs typeface="+mn-lt"/>
              </a:rPr>
              <a:t>If the professor will permit a </a:t>
            </a:r>
            <a:r>
              <a:rPr lang="en-US" sz="1800" dirty="0">
                <a:ea typeface="+mn-lt"/>
                <a:cs typeface="+mn-lt"/>
              </a:rPr>
              <a:t>reinstate he/she will forward an Instructor Approval Code and instructions on how to proceed.  </a:t>
            </a:r>
            <a:endParaRPr lang="en-US" sz="1800" b="1" u="sng">
              <a:ea typeface="+mn-lt"/>
              <a:cs typeface="+mn-lt"/>
            </a:endParaRPr>
          </a:p>
          <a:p>
            <a:endParaRPr lang="en-US"/>
          </a:p>
          <a:p>
            <a:endParaRPr lang="en-US">
              <a:cs typeface="Calibri Light"/>
            </a:endParaRPr>
          </a:p>
          <a:p>
            <a:endParaRPr lang="en-US">
              <a:cs typeface="Calibri Light"/>
            </a:endParaRPr>
          </a:p>
          <a:p>
            <a:endParaRPr lang="en-US">
              <a:cs typeface="Calibri Light"/>
            </a:endParaRPr>
          </a:p>
        </p:txBody>
      </p:sp>
      <p:sp>
        <p:nvSpPr>
          <p:cNvPr id="3" name="Oval 2">
            <a:extLst>
              <a:ext uri="{FF2B5EF4-FFF2-40B4-BE49-F238E27FC236}">
                <a16:creationId xmlns:a16="http://schemas.microsoft.com/office/drawing/2014/main" id="{B14FE8C1-5170-447D-9370-8CBA16DAB5A8}"/>
              </a:ext>
              <a:ext uri="{C183D7F6-B498-43B3-948B-1728B52AA6E4}">
                <adec:decorative xmlns:adec="http://schemas.microsoft.com/office/drawing/2017/decorative" val="1"/>
              </a:ext>
            </a:extLst>
          </p:cNvPr>
          <p:cNvSpPr/>
          <p:nvPr/>
        </p:nvSpPr>
        <p:spPr>
          <a:xfrm>
            <a:off x="11158446" y="6276978"/>
            <a:ext cx="634591" cy="48891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14</a:t>
            </a:r>
            <a:endParaRPr lang="en-US" dirty="0"/>
          </a:p>
        </p:txBody>
      </p:sp>
    </p:spTree>
    <p:extLst>
      <p:ext uri="{BB962C8B-B14F-4D97-AF65-F5344CB8AC3E}">
        <p14:creationId xmlns:p14="http://schemas.microsoft.com/office/powerpoint/2010/main" val="162433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irl with headphones, backpack, and stack of binders/books">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8087304" cy="6858000"/>
          </a:xfrm>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3150" y="111046"/>
            <a:ext cx="12197824" cy="822960"/>
          </a:xfrm>
        </p:spPr>
        <p:txBody>
          <a:bodyPr/>
          <a:lstStyle/>
          <a:p>
            <a:pPr algn="r"/>
            <a:r>
              <a:rPr lang="en-US" sz="3200" b="1">
                <a:latin typeface="Corbel"/>
              </a:rPr>
              <a:t>Issues or Problems with </a:t>
            </a:r>
            <a:br>
              <a:rPr lang="en-US" sz="3200" b="1">
                <a:latin typeface="Corbel"/>
              </a:rPr>
            </a:br>
            <a:r>
              <a:rPr lang="en-US" sz="3200" b="1">
                <a:latin typeface="Corbel"/>
              </a:rPr>
              <a:t>Adding/Reinstating A Course</a:t>
            </a:r>
            <a:endParaRPr lang="en-US" sz="3200" b="1"/>
          </a:p>
        </p:txBody>
      </p:sp>
      <p:sp>
        <p:nvSpPr>
          <p:cNvPr id="34" name="Text Placeholder 33" descr="slide content">
            <a:extLst>
              <a:ext uri="{FF2B5EF4-FFF2-40B4-BE49-F238E27FC236}">
                <a16:creationId xmlns:a16="http://schemas.microsoft.com/office/drawing/2014/main" id="{859D862E-AE8E-482F-9E23-3C096FF03E54}"/>
              </a:ext>
            </a:extLst>
          </p:cNvPr>
          <p:cNvSpPr>
            <a:spLocks noGrp="1"/>
          </p:cNvSpPr>
          <p:nvPr>
            <p:ph type="body" sz="quarter" idx="11"/>
          </p:nvPr>
        </p:nvSpPr>
        <p:spPr>
          <a:xfrm>
            <a:off x="7495272" y="1651527"/>
            <a:ext cx="4378560" cy="3822289"/>
          </a:xfrm>
        </p:spPr>
        <p:txBody>
          <a:bodyPr/>
          <a:lstStyle/>
          <a:p>
            <a:pPr>
              <a:lnSpc>
                <a:spcPct val="100000"/>
              </a:lnSpc>
              <a:spcBef>
                <a:spcPts val="0"/>
              </a:spcBef>
            </a:pPr>
            <a:r>
              <a:rPr lang="en-US" sz="2000" b="1">
                <a:cs typeface="Calibri Light"/>
              </a:rPr>
              <a:t>If you are still experiencing issues with the enrollment/reinstatement process:</a:t>
            </a:r>
          </a:p>
          <a:p>
            <a:pPr>
              <a:lnSpc>
                <a:spcPct val="100000"/>
              </a:lnSpc>
              <a:spcBef>
                <a:spcPts val="0"/>
              </a:spcBef>
            </a:pPr>
            <a:endParaRPr lang="en-US" sz="2000">
              <a:cs typeface="Calibri Light"/>
            </a:endParaRPr>
          </a:p>
          <a:p>
            <a:pPr marL="342900" indent="-342900">
              <a:lnSpc>
                <a:spcPct val="100000"/>
              </a:lnSpc>
              <a:spcBef>
                <a:spcPts val="0"/>
              </a:spcBef>
              <a:buChar char="•"/>
            </a:pPr>
            <a:r>
              <a:rPr lang="en-US" sz="2000">
                <a:cs typeface="Calibri Light"/>
              </a:rPr>
              <a:t>Contact the professor </a:t>
            </a:r>
            <a:r>
              <a:rPr lang="en-US" sz="2000" b="1">
                <a:cs typeface="Calibri Light"/>
              </a:rPr>
              <a:t>and</a:t>
            </a:r>
            <a:r>
              <a:rPr lang="en-US" sz="2000">
                <a:cs typeface="Calibri Light"/>
              </a:rPr>
              <a:t> the Admissions Office at (310)-434-4380. </a:t>
            </a:r>
            <a:endParaRPr lang="en-US" sz="2000">
              <a:ea typeface="+mn-lt"/>
              <a:cs typeface="+mn-lt"/>
            </a:endParaRPr>
          </a:p>
          <a:p>
            <a:pPr marL="342900" indent="-342900">
              <a:lnSpc>
                <a:spcPct val="100000"/>
              </a:lnSpc>
              <a:spcBef>
                <a:spcPts val="0"/>
              </a:spcBef>
              <a:buChar char="•"/>
            </a:pPr>
            <a:endParaRPr lang="en-US" sz="2000">
              <a:cs typeface="Calibri Light"/>
            </a:endParaRPr>
          </a:p>
          <a:p>
            <a:pPr marL="342900" indent="-342900">
              <a:lnSpc>
                <a:spcPct val="100000"/>
              </a:lnSpc>
              <a:spcBef>
                <a:spcPts val="0"/>
              </a:spcBef>
              <a:buChar char="•"/>
            </a:pPr>
            <a:r>
              <a:rPr lang="en-US" sz="2000">
                <a:cs typeface="Calibri Light"/>
              </a:rPr>
              <a:t>Remember, you will </a:t>
            </a:r>
            <a:r>
              <a:rPr lang="en-US" sz="2000" b="1">
                <a:cs typeface="Calibri Light"/>
              </a:rPr>
              <a:t>not</a:t>
            </a:r>
            <a:r>
              <a:rPr lang="en-US" sz="2000">
                <a:cs typeface="Calibri Light"/>
              </a:rPr>
              <a:t> have access to your class immediately. Late adds or reinstatements will have to wait for the enrollment system to process and can take anywhere from a couple hours or in some instances after midnight. </a:t>
            </a:r>
            <a:endParaRPr lang="en-US" sz="2000">
              <a:ea typeface="+mn-lt"/>
              <a:cs typeface="+mn-lt"/>
            </a:endParaRPr>
          </a:p>
          <a:p>
            <a:endParaRPr lang="en-US" sz="2000" b="1" dirty="0">
              <a:cs typeface="Calibri Light"/>
            </a:endParaRPr>
          </a:p>
        </p:txBody>
      </p:sp>
      <p:sp>
        <p:nvSpPr>
          <p:cNvPr id="2" name="Slide Number Placeholder 1">
            <a:extLst>
              <a:ext uri="{FF2B5EF4-FFF2-40B4-BE49-F238E27FC236}">
                <a16:creationId xmlns:a16="http://schemas.microsoft.com/office/drawing/2014/main" id="{AEA72F33-1095-4F10-8568-C55E5780CE4D}"/>
              </a:ext>
            </a:extLst>
          </p:cNvPr>
          <p:cNvSpPr>
            <a:spLocks noGrp="1"/>
          </p:cNvSpPr>
          <p:nvPr>
            <p:ph type="sldNum" sz="quarter" idx="4"/>
          </p:nvPr>
        </p:nvSpPr>
        <p:spPr/>
        <p:txBody>
          <a:bodyPr/>
          <a:lstStyle/>
          <a:p>
            <a:pPr algn="ctr"/>
            <a:fld id="{817179DE-9BF3-494C-804F-0C7C90AC8700}" type="slidenum">
              <a:rPr lang="en-US" noProof="0" smtClean="0"/>
              <a:pPr algn="ctr"/>
              <a:t>14</a:t>
            </a:fld>
            <a:endParaRPr lang="en-US"/>
          </a:p>
        </p:txBody>
      </p:sp>
      <p:sp>
        <p:nvSpPr>
          <p:cNvPr id="3" name="Oval 2">
            <a:extLst>
              <a:ext uri="{FF2B5EF4-FFF2-40B4-BE49-F238E27FC236}">
                <a16:creationId xmlns:a16="http://schemas.microsoft.com/office/drawing/2014/main" id="{39B3AA89-6ADA-4ACA-BD92-9E84A39540C6}"/>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15</a:t>
            </a:r>
            <a:endParaRPr lang="en-US" dirty="0"/>
          </a:p>
        </p:txBody>
      </p:sp>
    </p:spTree>
    <p:extLst>
      <p:ext uri="{BB962C8B-B14F-4D97-AF65-F5344CB8AC3E}">
        <p14:creationId xmlns:p14="http://schemas.microsoft.com/office/powerpoint/2010/main" val="287688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8119500" y="1118913"/>
            <a:ext cx="3302812" cy="3665102"/>
          </a:xfrm>
        </p:spPr>
        <p:txBody>
          <a:bodyPr/>
          <a:lstStyle/>
          <a:p>
            <a:br>
              <a:rPr lang="en-US" dirty="0">
                <a:solidFill>
                  <a:srgbClr val="000000"/>
                </a:solidFill>
                <a:latin typeface="Corbel"/>
              </a:rPr>
            </a:br>
            <a:br>
              <a:rPr lang="en-US" dirty="0">
                <a:latin typeface="Corbel"/>
              </a:rPr>
            </a:br>
            <a:r>
              <a:rPr lang="en-US" b="1" i="1" u="sng" dirty="0">
                <a:solidFill>
                  <a:schemeClr val="bg1"/>
                </a:solidFill>
                <a:latin typeface="Corbel"/>
              </a:rPr>
              <a:t>Remember,</a:t>
            </a:r>
            <a:r>
              <a:rPr lang="en-US" dirty="0">
                <a:solidFill>
                  <a:schemeClr val="bg1"/>
                </a:solidFill>
                <a:latin typeface="Corbel"/>
              </a:rPr>
              <a:t> you won’t have access to the course until the very first day of the class start. </a:t>
            </a:r>
          </a:p>
        </p:txBody>
      </p:sp>
      <p:pic>
        <p:nvPicPr>
          <p:cNvPr id="5" name="Picture 5" descr="A screenshot of a cell phone&#10;&#10;Description automatically generated">
            <a:extLst>
              <a:ext uri="{FF2B5EF4-FFF2-40B4-BE49-F238E27FC236}">
                <a16:creationId xmlns:a16="http://schemas.microsoft.com/office/drawing/2014/main" id="{23865EFA-EA25-4A94-8BF5-27857CBDB33B}"/>
              </a:ext>
            </a:extLst>
          </p:cNvPr>
          <p:cNvPicPr>
            <a:picLocks noChangeAspect="1"/>
          </p:cNvPicPr>
          <p:nvPr/>
        </p:nvPicPr>
        <p:blipFill>
          <a:blip r:embed="rId2"/>
          <a:stretch>
            <a:fillRect/>
          </a:stretch>
        </p:blipFill>
        <p:spPr>
          <a:xfrm>
            <a:off x="232611" y="1118618"/>
            <a:ext cx="7248357" cy="4487082"/>
          </a:xfrm>
          <a:prstGeom prst="rect">
            <a:avLst/>
          </a:prstGeom>
        </p:spPr>
      </p:pic>
      <p:sp>
        <p:nvSpPr>
          <p:cNvPr id="2" name="TextBox 1">
            <a:extLst>
              <a:ext uri="{FF2B5EF4-FFF2-40B4-BE49-F238E27FC236}">
                <a16:creationId xmlns:a16="http://schemas.microsoft.com/office/drawing/2014/main" id="{1E2586EA-B2F8-4D2B-B542-131510E44967}"/>
              </a:ext>
            </a:extLst>
          </p:cNvPr>
          <p:cNvSpPr txBox="1"/>
          <p:nvPr/>
        </p:nvSpPr>
        <p:spPr>
          <a:xfrm>
            <a:off x="5349" y="352927"/>
            <a:ext cx="121813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bg1"/>
                </a:solidFill>
                <a:latin typeface="Corbel"/>
              </a:rPr>
              <a:t>How to find your courses on the</a:t>
            </a:r>
            <a:r>
              <a:rPr lang="en-US" sz="3200" b="1" dirty="0">
                <a:latin typeface="Corbel"/>
              </a:rPr>
              <a:t> </a:t>
            </a:r>
            <a:r>
              <a:rPr lang="en-US" sz="3200" b="1" dirty="0">
                <a:latin typeface="Corbel"/>
                <a:hlinkClick r:id="rId3"/>
              </a:rPr>
              <a:t>Canvas Dashboard</a:t>
            </a:r>
            <a:r>
              <a:rPr lang="en-US" sz="3200" b="1" dirty="0">
                <a:solidFill>
                  <a:schemeClr val="bg1"/>
                </a:solidFill>
                <a:latin typeface="Corbel"/>
              </a:rPr>
              <a:t>.</a:t>
            </a:r>
            <a:r>
              <a:rPr lang="en-US" sz="3200" b="1" dirty="0">
                <a:latin typeface="Corbel"/>
              </a:rPr>
              <a:t> </a:t>
            </a:r>
            <a:endParaRPr lang="en-US" sz="3200" b="1">
              <a:cs typeface="Calibri Light"/>
            </a:endParaRPr>
          </a:p>
        </p:txBody>
      </p:sp>
    </p:spTree>
    <p:extLst>
      <p:ext uri="{BB962C8B-B14F-4D97-AF65-F5344CB8AC3E}">
        <p14:creationId xmlns:p14="http://schemas.microsoft.com/office/powerpoint/2010/main" val="359890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58871" y="1880913"/>
            <a:ext cx="3262707" cy="2929839"/>
          </a:xfrm>
        </p:spPr>
        <p:txBody>
          <a:bodyPr/>
          <a:lstStyle/>
          <a:p>
            <a:r>
              <a:rPr lang="en-US" dirty="0">
                <a:solidFill>
                  <a:schemeClr val="bg1"/>
                </a:solidFill>
                <a:latin typeface="Corbel"/>
              </a:rPr>
              <a:t> This area displays all of your current, future and past course enrollment.   </a:t>
            </a:r>
            <a:br>
              <a:rPr lang="en-US" dirty="0">
                <a:solidFill>
                  <a:schemeClr val="bg1"/>
                </a:solidFill>
                <a:latin typeface="Corbel"/>
              </a:rPr>
            </a:br>
            <a:br>
              <a:rPr lang="en-US" dirty="0">
                <a:latin typeface="Corbel"/>
              </a:rPr>
            </a:br>
            <a:r>
              <a:rPr lang="en-US" b="1" i="1" u="sng" dirty="0">
                <a:solidFill>
                  <a:schemeClr val="bg1"/>
                </a:solidFill>
                <a:latin typeface="Corbel"/>
              </a:rPr>
              <a:t>Remember though,</a:t>
            </a:r>
            <a:r>
              <a:rPr lang="en-US" dirty="0">
                <a:solidFill>
                  <a:schemeClr val="bg1"/>
                </a:solidFill>
                <a:latin typeface="Corbel"/>
              </a:rPr>
              <a:t> you won’t have access to the course until the very first day of the class start. </a:t>
            </a:r>
          </a:p>
        </p:txBody>
      </p:sp>
      <p:pic>
        <p:nvPicPr>
          <p:cNvPr id="5" name="Picture 5" descr="A screenshot of a cell phone&#10;&#10;Description automatically generated">
            <a:extLst>
              <a:ext uri="{FF2B5EF4-FFF2-40B4-BE49-F238E27FC236}">
                <a16:creationId xmlns:a16="http://schemas.microsoft.com/office/drawing/2014/main" id="{FF0FDD96-D6F8-402B-8005-9EFE70D41EE8}"/>
              </a:ext>
            </a:extLst>
          </p:cNvPr>
          <p:cNvPicPr>
            <a:picLocks noChangeAspect="1"/>
          </p:cNvPicPr>
          <p:nvPr/>
        </p:nvPicPr>
        <p:blipFill>
          <a:blip r:embed="rId2"/>
          <a:stretch>
            <a:fillRect/>
          </a:stretch>
        </p:blipFill>
        <p:spPr>
          <a:xfrm>
            <a:off x="3855455" y="1131896"/>
            <a:ext cx="8063830" cy="4741261"/>
          </a:xfrm>
          <a:prstGeom prst="rect">
            <a:avLst/>
          </a:prstGeom>
        </p:spPr>
      </p:pic>
      <p:sp>
        <p:nvSpPr>
          <p:cNvPr id="2" name="TextBox 1">
            <a:extLst>
              <a:ext uri="{FF2B5EF4-FFF2-40B4-BE49-F238E27FC236}">
                <a16:creationId xmlns:a16="http://schemas.microsoft.com/office/drawing/2014/main" id="{C937D1CE-F8EC-4950-8292-EDAD6D7D0C6E}"/>
              </a:ext>
            </a:extLst>
          </p:cNvPr>
          <p:cNvSpPr txBox="1"/>
          <p:nvPr/>
        </p:nvSpPr>
        <p:spPr>
          <a:xfrm>
            <a:off x="5348" y="259347"/>
            <a:ext cx="121813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bg1"/>
                </a:solidFill>
                <a:latin typeface="Corbel"/>
              </a:rPr>
              <a:t>You can also find all your courses by going to </a:t>
            </a:r>
            <a:r>
              <a:rPr lang="en-US" sz="3200" b="1" dirty="0">
                <a:latin typeface="Corbel"/>
                <a:hlinkClick r:id="rId3"/>
              </a:rPr>
              <a:t>Courses/All Courses</a:t>
            </a:r>
            <a:r>
              <a:rPr lang="en-US" sz="3200" b="1" dirty="0">
                <a:solidFill>
                  <a:schemeClr val="bg1"/>
                </a:solidFill>
                <a:latin typeface="Corbel"/>
              </a:rPr>
              <a:t>.</a:t>
            </a:r>
            <a:endParaRPr lang="en-US" sz="3200" b="1" dirty="0">
              <a:solidFill>
                <a:schemeClr val="bg1"/>
              </a:solidFill>
              <a:cs typeface="Calibri Light"/>
            </a:endParaRPr>
          </a:p>
        </p:txBody>
      </p:sp>
    </p:spTree>
    <p:extLst>
      <p:ext uri="{BB962C8B-B14F-4D97-AF65-F5344CB8AC3E}">
        <p14:creationId xmlns:p14="http://schemas.microsoft.com/office/powerpoint/2010/main" val="2274933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26737" y="-15049"/>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2">
            <a:extLst>
              <a:ext uri="{FF2B5EF4-FFF2-40B4-BE49-F238E27FC236}">
                <a16:creationId xmlns:a16="http://schemas.microsoft.com/office/drawing/2014/main" id="{7F61B772-4165-4541-A263-B6F8046D7664}"/>
              </a:ext>
            </a:extLst>
          </p:cNvPr>
          <p:cNvSpPr>
            <a:spLocks noGrp="1"/>
          </p:cNvSpPr>
          <p:nvPr>
            <p:ph type="body" sz="quarter" idx="12"/>
          </p:nvPr>
        </p:nvSpPr>
        <p:spPr>
          <a:xfrm>
            <a:off x="295822" y="124330"/>
            <a:ext cx="6591166" cy="708360"/>
          </a:xfrm>
        </p:spPr>
        <p:txBody>
          <a:bodyPr/>
          <a:lstStyle/>
          <a:p>
            <a:r>
              <a:rPr lang="en-US" sz="2200" b="1">
                <a:solidFill>
                  <a:schemeClr val="bg1"/>
                </a:solidFill>
                <a:latin typeface="Corbel"/>
              </a:rPr>
              <a:t>Always communicate with your instructor through their preferred method which is stated on their syllabus.  </a:t>
            </a:r>
            <a:r>
              <a:rPr lang="en-US" sz="2200" b="1">
                <a:solidFill>
                  <a:schemeClr val="bg1"/>
                </a:solidFill>
                <a:latin typeface="Corbel"/>
                <a:hlinkClick r:id="rId2">
                  <a:extLst>
                    <a:ext uri="{A12FA001-AC4F-418D-AE19-62706E023703}">
                      <ahyp:hlinkClr xmlns:ahyp="http://schemas.microsoft.com/office/drawing/2018/hyperlinkcolor" val="tx"/>
                    </a:ext>
                  </a:extLst>
                </a:hlinkClick>
              </a:rPr>
              <a:t>Canvas Inbox</a:t>
            </a:r>
            <a:r>
              <a:rPr lang="en-US" sz="2200" b="1">
                <a:solidFill>
                  <a:schemeClr val="bg1"/>
                </a:solidFill>
                <a:latin typeface="Corbel"/>
              </a:rPr>
              <a:t> </a:t>
            </a:r>
            <a:r>
              <a:rPr lang="en-US" sz="2200" b="1">
                <a:solidFill>
                  <a:schemeClr val="bg1"/>
                </a:solidFill>
                <a:latin typeface="Corbel"/>
                <a:hlinkClick r:id="rId3">
                  <a:extLst>
                    <a:ext uri="{A12FA001-AC4F-418D-AE19-62706E023703}">
                      <ahyp:hlinkClr xmlns:ahyp="http://schemas.microsoft.com/office/drawing/2018/hyperlinkcolor" val="tx"/>
                    </a:ext>
                  </a:extLst>
                </a:hlinkClick>
              </a:rPr>
              <a:t>Conversations</a:t>
            </a:r>
            <a:r>
              <a:rPr lang="en-US" sz="2200" b="1">
                <a:solidFill>
                  <a:schemeClr val="bg1"/>
                </a:solidFill>
                <a:latin typeface="Corbel"/>
              </a:rPr>
              <a:t> and direct email are usually the best way to contact your instructor prior to the course starting. </a:t>
            </a:r>
            <a:endParaRPr lang="en-US" sz="2200" b="1">
              <a:solidFill>
                <a:schemeClr val="bg1"/>
              </a:solidFill>
            </a:endParaRPr>
          </a:p>
        </p:txBody>
      </p:sp>
      <p:pic>
        <p:nvPicPr>
          <p:cNvPr id="17" name="Picture 3" descr="A screenshot of a cell phone&#10;&#10;Description automatically generated">
            <a:extLst>
              <a:ext uri="{FF2B5EF4-FFF2-40B4-BE49-F238E27FC236}">
                <a16:creationId xmlns:a16="http://schemas.microsoft.com/office/drawing/2014/main" id="{CF2DE071-1EEA-442F-B11F-6E358447F47C}"/>
              </a:ext>
            </a:extLst>
          </p:cNvPr>
          <p:cNvPicPr>
            <a:picLocks noChangeAspect="1"/>
          </p:cNvPicPr>
          <p:nvPr/>
        </p:nvPicPr>
        <p:blipFill>
          <a:blip r:embed="rId4"/>
          <a:stretch>
            <a:fillRect/>
          </a:stretch>
        </p:blipFill>
        <p:spPr>
          <a:xfrm>
            <a:off x="4737769" y="1469688"/>
            <a:ext cx="7034462" cy="4747468"/>
          </a:xfrm>
          <a:prstGeom prst="rect">
            <a:avLst/>
          </a:prstGeom>
        </p:spPr>
      </p:pic>
      <p:sp>
        <p:nvSpPr>
          <p:cNvPr id="2" name="Slide Number Placeholder 1">
            <a:extLst>
              <a:ext uri="{FF2B5EF4-FFF2-40B4-BE49-F238E27FC236}">
                <a16:creationId xmlns:a16="http://schemas.microsoft.com/office/drawing/2014/main" id="{A5A24A6D-E54A-4BBC-A9E6-DF516EF78C4C}"/>
              </a:ext>
            </a:extLst>
          </p:cNvPr>
          <p:cNvSpPr>
            <a:spLocks noGrp="1"/>
          </p:cNvSpPr>
          <p:nvPr>
            <p:ph type="sldNum" sz="quarter" idx="4"/>
          </p:nvPr>
        </p:nvSpPr>
        <p:spPr/>
        <p:txBody>
          <a:bodyPr/>
          <a:lstStyle/>
          <a:p>
            <a:pPr algn="ctr"/>
            <a:fld id="{817179DE-9BF3-494C-804F-0C7C90AC8700}" type="slidenum">
              <a:rPr lang="en-US" noProof="0" smtClean="0"/>
              <a:pPr algn="ctr"/>
              <a:t>17</a:t>
            </a:fld>
            <a:endParaRPr lang="en-US"/>
          </a:p>
        </p:txBody>
      </p:sp>
      <p:sp>
        <p:nvSpPr>
          <p:cNvPr id="3" name="Oval 2">
            <a:extLst>
              <a:ext uri="{FF2B5EF4-FFF2-40B4-BE49-F238E27FC236}">
                <a16:creationId xmlns:a16="http://schemas.microsoft.com/office/drawing/2014/main" id="{A318F89A-2C40-4C83-ACCB-EABE2DC6A1AE}"/>
              </a:ext>
              <a:ext uri="{C183D7F6-B498-43B3-948B-1728B52AA6E4}">
                <adec:decorative xmlns:adec="http://schemas.microsoft.com/office/drawing/2017/decorative" val="1"/>
              </a:ext>
            </a:extLst>
          </p:cNvPr>
          <p:cNvSpPr/>
          <p:nvPr/>
        </p:nvSpPr>
        <p:spPr>
          <a:xfrm>
            <a:off x="11136034" y="6142508"/>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18</a:t>
            </a:r>
            <a:endParaRPr lang="en-US" dirty="0"/>
          </a:p>
        </p:txBody>
      </p:sp>
    </p:spTree>
    <p:extLst>
      <p:ext uri="{BB962C8B-B14F-4D97-AF65-F5344CB8AC3E}">
        <p14:creationId xmlns:p14="http://schemas.microsoft.com/office/powerpoint/2010/main" val="2022026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486133" y="209860"/>
            <a:ext cx="8575985" cy="1423761"/>
          </a:xfrm>
        </p:spPr>
        <p:txBody>
          <a:bodyPr/>
          <a:lstStyle/>
          <a:p>
            <a:r>
              <a:rPr lang="en-US" b="1" dirty="0">
                <a:latin typeface="Corbel"/>
              </a:rPr>
              <a:t>Zoom meetings can be scheduled two ways.</a:t>
            </a:r>
            <a:br>
              <a:rPr lang="en-US" b="1" dirty="0">
                <a:latin typeface="Corbel"/>
              </a:rPr>
            </a:br>
            <a:r>
              <a:rPr lang="en-US" b="1" dirty="0">
                <a:latin typeface="Corbel"/>
              </a:rPr>
              <a:t>Within Canvas, it will be through </a:t>
            </a:r>
            <a:r>
              <a:rPr lang="en-US" b="1" dirty="0" err="1">
                <a:latin typeface="Corbel"/>
              </a:rPr>
              <a:t>ConferNow</a:t>
            </a:r>
            <a:r>
              <a:rPr lang="en-US" b="1" dirty="0">
                <a:latin typeface="Corbel"/>
              </a:rPr>
              <a:t>, located in the Course Navigation Menu.</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18</a:t>
            </a:fld>
            <a:endParaRPr lang="en-US" sz="1200" dirty="0">
              <a:solidFill>
                <a:schemeClr val="bg1"/>
              </a:solidFill>
            </a:endParaRPr>
          </a:p>
        </p:txBody>
      </p:sp>
      <p:pic>
        <p:nvPicPr>
          <p:cNvPr id="2" name="Picture 2" descr="A screenshot of a cell phone&#10;&#10;Description automatically generated">
            <a:extLst>
              <a:ext uri="{FF2B5EF4-FFF2-40B4-BE49-F238E27FC236}">
                <a16:creationId xmlns:a16="http://schemas.microsoft.com/office/drawing/2014/main" id="{A3F3F568-5C1A-476C-BE61-675564D02B4B}"/>
              </a:ext>
            </a:extLst>
          </p:cNvPr>
          <p:cNvPicPr>
            <a:picLocks noChangeAspect="1"/>
          </p:cNvPicPr>
          <p:nvPr/>
        </p:nvPicPr>
        <p:blipFill>
          <a:blip r:embed="rId3"/>
          <a:stretch>
            <a:fillRect/>
          </a:stretch>
        </p:blipFill>
        <p:spPr>
          <a:xfrm>
            <a:off x="339558" y="1505807"/>
            <a:ext cx="7809831" cy="4541544"/>
          </a:xfrm>
          <a:prstGeom prst="rect">
            <a:avLst/>
          </a:prstGeom>
        </p:spPr>
      </p:pic>
    </p:spTree>
    <p:extLst>
      <p:ext uri="{BB962C8B-B14F-4D97-AF65-F5344CB8AC3E}">
        <p14:creationId xmlns:p14="http://schemas.microsoft.com/office/powerpoint/2010/main" val="1710637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486133" y="209860"/>
            <a:ext cx="8575985" cy="1423761"/>
          </a:xfrm>
        </p:spPr>
        <p:txBody>
          <a:bodyPr/>
          <a:lstStyle/>
          <a:p>
            <a:r>
              <a:rPr lang="en-US" b="1" dirty="0">
                <a:latin typeface="Corbel"/>
              </a:rPr>
              <a:t>Zoom meetings can be scheduled two ways.</a:t>
            </a:r>
            <a:br>
              <a:rPr lang="en-US" b="1" dirty="0">
                <a:latin typeface="Corbel"/>
              </a:rPr>
            </a:br>
            <a:r>
              <a:rPr lang="en-US" b="1" dirty="0">
                <a:latin typeface="Corbel"/>
              </a:rPr>
              <a:t>Within Canvas, it will be through </a:t>
            </a:r>
            <a:r>
              <a:rPr lang="en-US" b="1" dirty="0" err="1">
                <a:latin typeface="Corbel"/>
              </a:rPr>
              <a:t>ConferNow</a:t>
            </a:r>
            <a:r>
              <a:rPr lang="en-US" b="1" dirty="0">
                <a:latin typeface="Corbel"/>
              </a:rPr>
              <a:t>, located in the Course Navigation Menu.  This is how your upcoming events will look.</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19</a:t>
            </a:fld>
            <a:endParaRPr lang="en-US" sz="1200" dirty="0">
              <a:solidFill>
                <a:schemeClr val="bg1"/>
              </a:solidFill>
            </a:endParaRPr>
          </a:p>
        </p:txBody>
      </p:sp>
      <p:pic>
        <p:nvPicPr>
          <p:cNvPr id="3" name="Picture 4" descr="A screenshot of a cell phone&#10;&#10;Description automatically generated">
            <a:extLst>
              <a:ext uri="{FF2B5EF4-FFF2-40B4-BE49-F238E27FC236}">
                <a16:creationId xmlns:a16="http://schemas.microsoft.com/office/drawing/2014/main" id="{65E2F1B4-7140-4F6E-8FB4-08BEE0131FE2}"/>
              </a:ext>
            </a:extLst>
          </p:cNvPr>
          <p:cNvPicPr>
            <a:picLocks noChangeAspect="1"/>
          </p:cNvPicPr>
          <p:nvPr/>
        </p:nvPicPr>
        <p:blipFill>
          <a:blip r:embed="rId3"/>
          <a:stretch>
            <a:fillRect/>
          </a:stretch>
        </p:blipFill>
        <p:spPr>
          <a:xfrm>
            <a:off x="179137" y="1597851"/>
            <a:ext cx="8464882" cy="3969769"/>
          </a:xfrm>
          <a:prstGeom prst="rect">
            <a:avLst/>
          </a:prstGeom>
        </p:spPr>
      </p:pic>
      <p:sp>
        <p:nvSpPr>
          <p:cNvPr id="2" name="Slide Number Placeholder 1">
            <a:extLst>
              <a:ext uri="{FF2B5EF4-FFF2-40B4-BE49-F238E27FC236}">
                <a16:creationId xmlns:a16="http://schemas.microsoft.com/office/drawing/2014/main" id="{692101DF-2C8E-4DEE-851C-776A660B4AF1}"/>
              </a:ext>
            </a:extLst>
          </p:cNvPr>
          <p:cNvSpPr>
            <a:spLocks noGrp="1"/>
          </p:cNvSpPr>
          <p:nvPr>
            <p:ph type="sldNum" sz="quarter" idx="4"/>
          </p:nvPr>
        </p:nvSpPr>
        <p:spPr/>
        <p:txBody>
          <a:bodyPr/>
          <a:lstStyle/>
          <a:p>
            <a:pPr algn="ctr"/>
            <a:fld id="{817179DE-9BF3-494C-804F-0C7C90AC8700}" type="slidenum">
              <a:rPr lang="en-US" noProof="0" smtClean="0"/>
              <a:pPr algn="ctr"/>
              <a:t>19</a:t>
            </a:fld>
            <a:endParaRPr lang="en-US"/>
          </a:p>
        </p:txBody>
      </p:sp>
    </p:spTree>
    <p:extLst>
      <p:ext uri="{BB962C8B-B14F-4D97-AF65-F5344CB8AC3E}">
        <p14:creationId xmlns:p14="http://schemas.microsoft.com/office/powerpoint/2010/main" val="2942031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a:xfrm>
            <a:off x="7421197" y="3109877"/>
            <a:ext cx="4633976" cy="3611880"/>
          </a:xfrm>
        </p:spPr>
        <p:txBody>
          <a:bodyPr/>
          <a:lstStyle/>
          <a:p>
            <a:br>
              <a:rPr lang="en-US" sz="1800" dirty="0"/>
            </a:br>
            <a:br>
              <a:rPr lang="en-US" sz="1800" dirty="0"/>
            </a:br>
            <a:br>
              <a:rPr lang="en-US" sz="1800"/>
            </a:br>
            <a:br>
              <a:rPr lang="en-US" sz="1800"/>
            </a:br>
            <a:r>
              <a:rPr lang="en-US" sz="2400" b="1" u="sng">
                <a:latin typeface="Arial"/>
                <a:ea typeface="+mj-lt"/>
                <a:cs typeface="+mj-lt"/>
              </a:rPr>
              <a:t>Course Access</a:t>
            </a:r>
            <a:br>
              <a:rPr lang="en-US" sz="2400" b="1" u="sng">
                <a:latin typeface="Arial"/>
                <a:ea typeface="+mj-lt"/>
                <a:cs typeface="+mj-lt"/>
              </a:rPr>
            </a:br>
            <a:br>
              <a:rPr lang="en-US" sz="2000">
                <a:latin typeface="Arial"/>
                <a:ea typeface="+mj-lt"/>
                <a:cs typeface="+mj-lt"/>
              </a:rPr>
            </a:br>
            <a:r>
              <a:rPr lang="en-US" sz="2000">
                <a:latin typeface="Arial"/>
                <a:ea typeface="+mj-lt"/>
                <a:cs typeface="+mj-lt"/>
              </a:rPr>
              <a:t>If you are a </a:t>
            </a:r>
            <a:r>
              <a:rPr lang="en-US" sz="2000" b="1">
                <a:latin typeface="Arial"/>
                <a:ea typeface="+mj-lt"/>
                <a:cs typeface="+mj-lt"/>
              </a:rPr>
              <a:t>first time Canvas student</a:t>
            </a:r>
            <a:r>
              <a:rPr lang="en-US" sz="2000">
                <a:latin typeface="Arial"/>
                <a:ea typeface="+mj-lt"/>
                <a:cs typeface="+mj-lt"/>
              </a:rPr>
              <a:t>, you should be </a:t>
            </a:r>
            <a:r>
              <a:rPr lang="en-US" sz="2000" dirty="0">
                <a:latin typeface="Arial"/>
                <a:ea typeface="+mj-lt"/>
                <a:cs typeface="+mj-lt"/>
              </a:rPr>
              <a:t>able to log into Canvas </a:t>
            </a:r>
            <a:r>
              <a:rPr lang="en-US" sz="2000" b="1" dirty="0">
                <a:latin typeface="Arial"/>
                <a:ea typeface="+mj-lt"/>
                <a:cs typeface="+mj-lt"/>
              </a:rPr>
              <a:t>(not classes)</a:t>
            </a:r>
            <a:r>
              <a:rPr lang="en-US" sz="2000" dirty="0">
                <a:latin typeface="Arial"/>
                <a:ea typeface="+mj-lt"/>
                <a:cs typeface="+mj-lt"/>
              </a:rPr>
              <a:t> 2 weeks prior to the start of the semester. </a:t>
            </a:r>
            <a:br>
              <a:rPr lang="en-US" sz="2000" dirty="0">
                <a:latin typeface="Arial"/>
                <a:ea typeface="+mj-lt"/>
                <a:cs typeface="+mj-lt"/>
              </a:rPr>
            </a:br>
            <a:br>
              <a:rPr lang="en-US" sz="2000" dirty="0">
                <a:latin typeface="Arial"/>
                <a:ea typeface="+mj-lt"/>
                <a:cs typeface="+mj-lt"/>
              </a:rPr>
            </a:br>
            <a:r>
              <a:rPr lang="en-US" sz="2000" b="1" dirty="0">
                <a:latin typeface="Arial"/>
                <a:ea typeface="+mj-lt"/>
                <a:cs typeface="+mj-lt"/>
              </a:rPr>
              <a:t>Current Canvas users</a:t>
            </a:r>
            <a:r>
              <a:rPr lang="en-US" sz="2000" dirty="0">
                <a:latin typeface="Arial"/>
                <a:ea typeface="+mj-lt"/>
                <a:cs typeface="+mj-lt"/>
              </a:rPr>
              <a:t> should have access to Canvas </a:t>
            </a:r>
            <a:r>
              <a:rPr lang="en-US" sz="2000" b="1" dirty="0">
                <a:latin typeface="Arial"/>
                <a:ea typeface="+mj-lt"/>
                <a:cs typeface="+mj-lt"/>
              </a:rPr>
              <a:t>(not classes)</a:t>
            </a:r>
            <a:r>
              <a:rPr lang="en-US" sz="2000" dirty="0">
                <a:latin typeface="Arial"/>
                <a:ea typeface="+mj-lt"/>
                <a:cs typeface="+mj-lt"/>
              </a:rPr>
              <a:t> at any time.</a:t>
            </a:r>
            <a:br>
              <a:rPr lang="en-US" sz="2000" dirty="0">
                <a:latin typeface="Arial"/>
                <a:ea typeface="+mj-lt"/>
                <a:cs typeface="+mj-lt"/>
              </a:rPr>
            </a:br>
            <a:br>
              <a:rPr lang="en-US" sz="2000" dirty="0">
                <a:latin typeface="Arial"/>
                <a:ea typeface="+mj-lt"/>
                <a:cs typeface="+mj-lt"/>
              </a:rPr>
            </a:br>
            <a:r>
              <a:rPr lang="en-US" sz="2000" dirty="0">
                <a:latin typeface="Arial"/>
                <a:ea typeface="+mj-lt"/>
                <a:cs typeface="+mj-lt"/>
              </a:rPr>
              <a:t>Please check the </a:t>
            </a:r>
            <a:r>
              <a:rPr lang="en-US" sz="2000" dirty="0">
                <a:latin typeface="Arial"/>
                <a:ea typeface="+mj-lt"/>
                <a:cs typeface="+mj-lt"/>
                <a:hlinkClick r:id="rId3">
                  <a:extLst>
                    <a:ext uri="{A12FA001-AC4F-418D-AE19-62706E023703}">
                      <ahyp:hlinkClr xmlns:ahyp="http://schemas.microsoft.com/office/drawing/2018/hyperlinkcolor" val="tx"/>
                    </a:ext>
                  </a:extLst>
                </a:hlinkClick>
              </a:rPr>
              <a:t>Class Schedule</a:t>
            </a:r>
            <a:r>
              <a:rPr lang="en-US" sz="2000" dirty="0">
                <a:latin typeface="Arial"/>
                <a:ea typeface="+mj-lt"/>
                <a:cs typeface="+mj-lt"/>
              </a:rPr>
              <a:t>  for start and end dates for all your  classes.</a:t>
            </a:r>
            <a:br>
              <a:rPr lang="en-US" sz="1800" dirty="0">
                <a:ea typeface="+mj-lt"/>
                <a:cs typeface="+mj-lt"/>
              </a:rPr>
            </a:br>
            <a:br>
              <a:rPr lang="en-US" sz="1800" dirty="0">
                <a:ea typeface="+mj-lt"/>
                <a:cs typeface="+mj-lt"/>
              </a:rPr>
            </a:br>
            <a:br>
              <a:rPr lang="en-US" sz="1800" dirty="0">
                <a:ea typeface="+mj-lt"/>
                <a:cs typeface="+mj-lt"/>
              </a:rPr>
            </a:br>
            <a:br>
              <a:rPr lang="en-US" dirty="0"/>
            </a:br>
            <a:endParaRPr lang="en-US" dirty="0"/>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4E68D975-D4A4-4F47-AC79-14B1A57D7EF4}"/>
              </a:ext>
            </a:extLst>
          </p:cNvPr>
          <p:cNvSpPr txBox="1"/>
          <p:nvPr/>
        </p:nvSpPr>
        <p:spPr>
          <a:xfrm>
            <a:off x="606926" y="205874"/>
            <a:ext cx="5162884"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latin typeface="Arial"/>
                <a:cs typeface="Arial"/>
              </a:rPr>
              <a:t>Current Semester Access</a:t>
            </a:r>
          </a:p>
          <a:p>
            <a:endParaRPr lang="en-US" sz="2800" b="1" dirty="0">
              <a:latin typeface="Arial"/>
              <a:cs typeface="Arial"/>
            </a:endParaRPr>
          </a:p>
          <a:p>
            <a:r>
              <a:rPr lang="en-US" sz="2400" b="1" dirty="0">
                <a:latin typeface="Arial"/>
                <a:cs typeface="Arial"/>
              </a:rPr>
              <a:t>Online classes are not accessible until the start date of the class </a:t>
            </a:r>
          </a:p>
          <a:p>
            <a:r>
              <a:rPr lang="en-US" sz="2400" b="1" dirty="0">
                <a:latin typeface="Arial"/>
                <a:cs typeface="Arial"/>
              </a:rPr>
              <a:t>at 12:00 AM (midnight) </a:t>
            </a:r>
          </a:p>
          <a:p>
            <a:endParaRPr lang="en-US" sz="2400" b="1" dirty="0">
              <a:latin typeface="Arial"/>
              <a:cs typeface="Arial"/>
            </a:endParaRPr>
          </a:p>
          <a:p>
            <a:r>
              <a:rPr lang="en-US" sz="2400" b="1" dirty="0">
                <a:latin typeface="Arial"/>
                <a:cs typeface="Arial"/>
              </a:rPr>
              <a:t>OR</a:t>
            </a:r>
          </a:p>
          <a:p>
            <a:endParaRPr lang="en-US" sz="2400" b="1" dirty="0">
              <a:latin typeface="Arial"/>
              <a:cs typeface="Arial"/>
            </a:endParaRPr>
          </a:p>
          <a:p>
            <a:r>
              <a:rPr lang="en-US" sz="2400" b="1" dirty="0">
                <a:latin typeface="Arial"/>
                <a:cs typeface="Arial"/>
              </a:rPr>
              <a:t>12:00 AM (midnight) of </a:t>
            </a:r>
          </a:p>
          <a:p>
            <a:r>
              <a:rPr lang="en-US" sz="2400" b="1" dirty="0">
                <a:latin typeface="Arial"/>
                <a:cs typeface="Arial"/>
              </a:rPr>
              <a:t>the day after you’ve </a:t>
            </a:r>
          </a:p>
          <a:p>
            <a:r>
              <a:rPr lang="en-US" sz="2400" b="1" dirty="0">
                <a:latin typeface="Arial"/>
                <a:cs typeface="Arial"/>
              </a:rPr>
              <a:t>enrolled or were </a:t>
            </a:r>
            <a:endParaRPr lang="en-US" sz="2400" dirty="0">
              <a:latin typeface="Calibri Light"/>
              <a:cs typeface="Calibri Light"/>
            </a:endParaRPr>
          </a:p>
          <a:p>
            <a:r>
              <a:rPr lang="en-US" sz="2400" b="1" dirty="0">
                <a:latin typeface="Arial"/>
                <a:cs typeface="Arial"/>
              </a:rPr>
              <a:t>reinstated, if the </a:t>
            </a:r>
          </a:p>
          <a:p>
            <a:r>
              <a:rPr lang="en-US" sz="2400" b="1" dirty="0">
                <a:latin typeface="Arial"/>
                <a:cs typeface="Arial"/>
              </a:rPr>
              <a:t>class has already </a:t>
            </a:r>
            <a:endParaRPr lang="en-US" sz="2400" dirty="0">
              <a:cs typeface="Calibri Light"/>
            </a:endParaRPr>
          </a:p>
          <a:p>
            <a:r>
              <a:rPr lang="en-US" sz="2400" b="1" dirty="0">
                <a:latin typeface="Arial"/>
                <a:cs typeface="Arial"/>
              </a:rPr>
              <a:t>started. </a:t>
            </a:r>
            <a:r>
              <a:rPr lang="en-US" sz="2400" b="1" dirty="0">
                <a:latin typeface="Arial"/>
                <a:ea typeface="Corbel"/>
                <a:cs typeface="Corbel"/>
              </a:rPr>
              <a:t>​</a:t>
            </a:r>
            <a:endParaRPr lang="en-US" sz="2400" b="1" dirty="0">
              <a:latin typeface="Arial"/>
              <a:cs typeface="Calibri Light"/>
            </a:endParaRPr>
          </a:p>
        </p:txBody>
      </p:sp>
      <p:sp>
        <p:nvSpPr>
          <p:cNvPr id="5" name="Oval 4">
            <a:extLst>
              <a:ext uri="{FF2B5EF4-FFF2-40B4-BE49-F238E27FC236}">
                <a16:creationId xmlns:a16="http://schemas.microsoft.com/office/drawing/2014/main" id="{7EEA11F1-0602-4B3D-B525-8BE5891F3E76}"/>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Light"/>
              </a:rPr>
              <a:t>2</a:t>
            </a:r>
            <a:endParaRPr lang="en-US" dirty="0"/>
          </a:p>
        </p:txBody>
      </p:sp>
    </p:spTree>
    <p:extLst>
      <p:ext uri="{BB962C8B-B14F-4D97-AF65-F5344CB8AC3E}">
        <p14:creationId xmlns:p14="http://schemas.microsoft.com/office/powerpoint/2010/main" val="4172380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486133" y="209860"/>
            <a:ext cx="8575985" cy="1423761"/>
          </a:xfrm>
        </p:spPr>
        <p:txBody>
          <a:bodyPr/>
          <a:lstStyle/>
          <a:p>
            <a:r>
              <a:rPr lang="en-US" b="1" dirty="0">
                <a:latin typeface="Corbel"/>
              </a:rPr>
              <a:t>Zoom meetings can be scheduled two ways.</a:t>
            </a:r>
            <a:br>
              <a:rPr lang="en-US" b="1" dirty="0">
                <a:latin typeface="Corbel"/>
              </a:rPr>
            </a:br>
            <a:r>
              <a:rPr lang="en-US" b="1" dirty="0">
                <a:latin typeface="Corbel"/>
              </a:rPr>
              <a:t>Within Canvas, it will be through </a:t>
            </a:r>
            <a:r>
              <a:rPr lang="en-US" b="1" dirty="0" err="1">
                <a:latin typeface="Corbel"/>
              </a:rPr>
              <a:t>ConferNow</a:t>
            </a:r>
            <a:r>
              <a:rPr lang="en-US" b="1" dirty="0">
                <a:latin typeface="Corbel"/>
              </a:rPr>
              <a:t>, located in the Course Navigation Menu.  Click on the event to view details and join.</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20</a:t>
            </a:fld>
            <a:endParaRPr lang="en-US" sz="1200" dirty="0">
              <a:solidFill>
                <a:schemeClr val="bg1"/>
              </a:solidFill>
            </a:endParaRPr>
          </a:p>
        </p:txBody>
      </p:sp>
      <p:pic>
        <p:nvPicPr>
          <p:cNvPr id="2" name="Picture 4" descr="A screenshot of a social media post&#10;&#10;Description automatically generated">
            <a:extLst>
              <a:ext uri="{FF2B5EF4-FFF2-40B4-BE49-F238E27FC236}">
                <a16:creationId xmlns:a16="http://schemas.microsoft.com/office/drawing/2014/main" id="{F5FE9142-CB36-40CA-B4E8-28510088A5D2}"/>
              </a:ext>
            </a:extLst>
          </p:cNvPr>
          <p:cNvPicPr>
            <a:picLocks noChangeAspect="1"/>
          </p:cNvPicPr>
          <p:nvPr/>
        </p:nvPicPr>
        <p:blipFill>
          <a:blip r:embed="rId3"/>
          <a:stretch>
            <a:fillRect/>
          </a:stretch>
        </p:blipFill>
        <p:spPr>
          <a:xfrm>
            <a:off x="152401" y="1757162"/>
            <a:ext cx="8438146" cy="3998728"/>
          </a:xfrm>
          <a:prstGeom prst="rect">
            <a:avLst/>
          </a:prstGeom>
        </p:spPr>
      </p:pic>
      <p:sp>
        <p:nvSpPr>
          <p:cNvPr id="3" name="Slide Number Placeholder 2">
            <a:extLst>
              <a:ext uri="{FF2B5EF4-FFF2-40B4-BE49-F238E27FC236}">
                <a16:creationId xmlns:a16="http://schemas.microsoft.com/office/drawing/2014/main" id="{7981858C-1856-4908-AF51-A52A6B35B1BE}"/>
              </a:ext>
            </a:extLst>
          </p:cNvPr>
          <p:cNvSpPr>
            <a:spLocks noGrp="1"/>
          </p:cNvSpPr>
          <p:nvPr>
            <p:ph type="sldNum" sz="quarter" idx="4"/>
          </p:nvPr>
        </p:nvSpPr>
        <p:spPr/>
        <p:txBody>
          <a:bodyPr/>
          <a:lstStyle/>
          <a:p>
            <a:pPr algn="ctr"/>
            <a:fld id="{817179DE-9BF3-494C-804F-0C7C90AC8700}" type="slidenum">
              <a:rPr lang="en-US" noProof="0" smtClean="0"/>
              <a:pPr algn="ctr"/>
              <a:t>20</a:t>
            </a:fld>
            <a:endParaRPr lang="en-US"/>
          </a:p>
        </p:txBody>
      </p:sp>
    </p:spTree>
    <p:extLst>
      <p:ext uri="{BB962C8B-B14F-4D97-AF65-F5344CB8AC3E}">
        <p14:creationId xmlns:p14="http://schemas.microsoft.com/office/powerpoint/2010/main" val="1032308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486133" y="209860"/>
            <a:ext cx="8575985" cy="1423761"/>
          </a:xfrm>
        </p:spPr>
        <p:txBody>
          <a:bodyPr/>
          <a:lstStyle/>
          <a:p>
            <a:r>
              <a:rPr lang="en-US" b="1" dirty="0">
                <a:latin typeface="Corbel"/>
              </a:rPr>
              <a:t>Zoom meetings can be scheduled two ways.</a:t>
            </a:r>
            <a:br>
              <a:rPr lang="en-US" b="1" dirty="0">
                <a:latin typeface="Corbel"/>
              </a:rPr>
            </a:br>
            <a:r>
              <a:rPr lang="en-US" b="1" dirty="0">
                <a:latin typeface="Corbel"/>
              </a:rPr>
              <a:t>Within Canvas, it will be through </a:t>
            </a:r>
            <a:r>
              <a:rPr lang="en-US" b="1" dirty="0" err="1">
                <a:latin typeface="Corbel"/>
              </a:rPr>
              <a:t>ConferNow</a:t>
            </a:r>
            <a:r>
              <a:rPr lang="en-US" b="1" dirty="0">
                <a:latin typeface="Corbel"/>
              </a:rPr>
              <a:t>, located in the Course Navigation Menu.  You can also view recordings of your Zoom meetings under the Recordings Tab.</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21</a:t>
            </a:fld>
            <a:endParaRPr lang="en-US" sz="1200" dirty="0">
              <a:solidFill>
                <a:schemeClr val="bg1"/>
              </a:solidFill>
            </a:endParaRPr>
          </a:p>
        </p:txBody>
      </p:sp>
      <p:pic>
        <p:nvPicPr>
          <p:cNvPr id="3" name="Picture 4" descr="A screenshot of a cell phone&#10;&#10;Description automatically generated">
            <a:extLst>
              <a:ext uri="{FF2B5EF4-FFF2-40B4-BE49-F238E27FC236}">
                <a16:creationId xmlns:a16="http://schemas.microsoft.com/office/drawing/2014/main" id="{56EF3D8D-F9CB-4821-9E16-6D5415B4C9F3}"/>
              </a:ext>
            </a:extLst>
          </p:cNvPr>
          <p:cNvPicPr>
            <a:picLocks noChangeAspect="1"/>
          </p:cNvPicPr>
          <p:nvPr/>
        </p:nvPicPr>
        <p:blipFill>
          <a:blip r:embed="rId3"/>
          <a:stretch>
            <a:fillRect/>
          </a:stretch>
        </p:blipFill>
        <p:spPr>
          <a:xfrm>
            <a:off x="245978" y="1871660"/>
            <a:ext cx="8197515" cy="3809834"/>
          </a:xfrm>
          <a:prstGeom prst="rect">
            <a:avLst/>
          </a:prstGeom>
        </p:spPr>
      </p:pic>
    </p:spTree>
    <p:extLst>
      <p:ext uri="{BB962C8B-B14F-4D97-AF65-F5344CB8AC3E}">
        <p14:creationId xmlns:p14="http://schemas.microsoft.com/office/powerpoint/2010/main" val="2832243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32134" y="143018"/>
            <a:ext cx="8963669" cy="1423761"/>
          </a:xfrm>
        </p:spPr>
        <p:txBody>
          <a:bodyPr/>
          <a:lstStyle/>
          <a:p>
            <a:r>
              <a:rPr lang="en-US" b="1" dirty="0">
                <a:latin typeface="Corbel"/>
              </a:rPr>
              <a:t>Zoom meetings can be scheduled two ways.  The second way is through a Zoom link that your instructor may share with you through Canvas or email.  This is a sample link posted in Canvas Announcements.</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dirty="0">
              <a:solidFill>
                <a:schemeClr val="bg1"/>
              </a:solidFill>
            </a:endParaRPr>
          </a:p>
        </p:txBody>
      </p:sp>
      <p:pic>
        <p:nvPicPr>
          <p:cNvPr id="3" name="Picture 4" descr="A screenshot of a cell phone&#10;&#10;Description automatically generated">
            <a:extLst>
              <a:ext uri="{FF2B5EF4-FFF2-40B4-BE49-F238E27FC236}">
                <a16:creationId xmlns:a16="http://schemas.microsoft.com/office/drawing/2014/main" id="{72066F87-A150-408C-8A03-8C7B92FD5336}"/>
              </a:ext>
            </a:extLst>
          </p:cNvPr>
          <p:cNvPicPr>
            <a:picLocks noChangeAspect="1"/>
          </p:cNvPicPr>
          <p:nvPr/>
        </p:nvPicPr>
        <p:blipFill>
          <a:blip r:embed="rId3"/>
          <a:stretch>
            <a:fillRect/>
          </a:stretch>
        </p:blipFill>
        <p:spPr>
          <a:xfrm>
            <a:off x="165768" y="1483515"/>
            <a:ext cx="7983620" cy="4546019"/>
          </a:xfrm>
          <a:prstGeom prst="rect">
            <a:avLst/>
          </a:prstGeom>
        </p:spPr>
      </p:pic>
      <p:sp>
        <p:nvSpPr>
          <p:cNvPr id="2" name="Slide Number Placeholder 1">
            <a:extLst>
              <a:ext uri="{FF2B5EF4-FFF2-40B4-BE49-F238E27FC236}">
                <a16:creationId xmlns:a16="http://schemas.microsoft.com/office/drawing/2014/main" id="{2A328341-D6A5-4679-BCB2-FAB9FD11D6A9}"/>
              </a:ext>
            </a:extLst>
          </p:cNvPr>
          <p:cNvSpPr>
            <a:spLocks noGrp="1"/>
          </p:cNvSpPr>
          <p:nvPr>
            <p:ph type="sldNum" sz="quarter" idx="4"/>
          </p:nvPr>
        </p:nvSpPr>
        <p:spPr/>
        <p:txBody>
          <a:bodyPr/>
          <a:lstStyle/>
          <a:p>
            <a:r>
              <a:rPr lang="en-US">
                <a:cs typeface="Calibri Light"/>
              </a:rPr>
              <a:t>      23</a:t>
            </a:r>
            <a:endParaRPr lang="en-US" dirty="0">
              <a:cs typeface="Calibri Light"/>
            </a:endParaRPr>
          </a:p>
        </p:txBody>
      </p:sp>
    </p:spTree>
    <p:extLst>
      <p:ext uri="{BB962C8B-B14F-4D97-AF65-F5344CB8AC3E}">
        <p14:creationId xmlns:p14="http://schemas.microsoft.com/office/powerpoint/2010/main" val="3287272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352449" y="236597"/>
            <a:ext cx="8763142" cy="1423761"/>
          </a:xfrm>
        </p:spPr>
        <p:txBody>
          <a:bodyPr/>
          <a:lstStyle/>
          <a:p>
            <a:r>
              <a:rPr lang="en-US" b="1" dirty="0">
                <a:latin typeface="Corbel"/>
              </a:rPr>
              <a:t>Zoom is an app that can be installed on your computer with a </a:t>
            </a:r>
            <a:r>
              <a:rPr lang="en-US" b="1" dirty="0">
                <a:latin typeface="Corbel"/>
                <a:hlinkClick r:id="rId3"/>
              </a:rPr>
              <a:t>desktop app, a browser plug-in</a:t>
            </a:r>
            <a:r>
              <a:rPr lang="en-US" b="1" dirty="0">
                <a:latin typeface="Corbel"/>
              </a:rPr>
              <a:t> and you can also add the Zoom app on your mobile device (available in Google Play or App Store)  Please refer to </a:t>
            </a:r>
            <a:r>
              <a:rPr lang="en-US" b="1" dirty="0">
                <a:latin typeface="Corbel"/>
                <a:hlinkClick r:id="rId4"/>
              </a:rPr>
              <a:t>Zoom Help</a:t>
            </a:r>
            <a:r>
              <a:rPr lang="en-US" b="1" dirty="0">
                <a:latin typeface="Corbel"/>
              </a:rPr>
              <a:t> for additional information.</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23</a:t>
            </a:fld>
            <a:endParaRPr lang="en-US" sz="1200" dirty="0">
              <a:solidFill>
                <a:schemeClr val="bg1"/>
              </a:solidFill>
            </a:endParaRPr>
          </a:p>
        </p:txBody>
      </p:sp>
      <p:pic>
        <p:nvPicPr>
          <p:cNvPr id="2" name="Picture 4" descr="A screenshot of a cell phone&#10;&#10;Description automatically generated">
            <a:extLst>
              <a:ext uri="{FF2B5EF4-FFF2-40B4-BE49-F238E27FC236}">
                <a16:creationId xmlns:a16="http://schemas.microsoft.com/office/drawing/2014/main" id="{CFDC1E13-2D63-48FC-9D33-77D3222FA507}"/>
              </a:ext>
            </a:extLst>
          </p:cNvPr>
          <p:cNvPicPr>
            <a:picLocks noChangeAspect="1"/>
          </p:cNvPicPr>
          <p:nvPr/>
        </p:nvPicPr>
        <p:blipFill>
          <a:blip r:embed="rId5"/>
          <a:stretch>
            <a:fillRect/>
          </a:stretch>
        </p:blipFill>
        <p:spPr>
          <a:xfrm>
            <a:off x="312822" y="1657824"/>
            <a:ext cx="7996988" cy="4732136"/>
          </a:xfrm>
          <a:prstGeom prst="rect">
            <a:avLst/>
          </a:prstGeom>
        </p:spPr>
      </p:pic>
    </p:spTree>
    <p:extLst>
      <p:ext uri="{BB962C8B-B14F-4D97-AF65-F5344CB8AC3E}">
        <p14:creationId xmlns:p14="http://schemas.microsoft.com/office/powerpoint/2010/main" val="439884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pen book">
            <a:extLst>
              <a:ext uri="{FF2B5EF4-FFF2-40B4-BE49-F238E27FC236}">
                <a16:creationId xmlns:a16="http://schemas.microsoft.com/office/drawing/2014/main" id="{A799F565-1DAB-4AD3-BCE4-5DAC8012F35C}"/>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9" name="Rectangle 28">
            <a:extLst>
              <a:ext uri="{FF2B5EF4-FFF2-40B4-BE49-F238E27FC236}">
                <a16:creationId xmlns:a16="http://schemas.microsoft.com/office/drawing/2014/main" id="{5C2DDD60-EB1C-44D8-84E1-D86EB3558F11}"/>
              </a:ext>
              <a:ext uri="{C183D7F6-B498-43B3-948B-1728B52AA6E4}">
                <adec:decorative xmlns:adec="http://schemas.microsoft.com/office/drawing/2017/decorative" val="1"/>
              </a:ext>
            </a:extLst>
          </p:cNvPr>
          <p:cNvSpPr/>
          <p:nvPr/>
        </p:nvSpPr>
        <p:spPr>
          <a:xfrm>
            <a:off x="0" y="0"/>
            <a:ext cx="12192000" cy="6863626"/>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33186" y="290071"/>
            <a:ext cx="10206264" cy="830997"/>
          </a:xfrm>
        </p:spPr>
        <p:txBody>
          <a:bodyPr/>
          <a:lstStyle/>
          <a:p>
            <a:pPr algn="ctr"/>
            <a:r>
              <a:rPr lang="en-US" sz="3200" b="1" dirty="0">
                <a:latin typeface="Arial"/>
                <a:cs typeface="Arial"/>
              </a:rPr>
              <a:t>Types of Remote Instruction Delivery</a:t>
            </a:r>
            <a:br>
              <a:rPr lang="en-US" sz="3200" b="1" dirty="0">
                <a:latin typeface="Arial"/>
                <a:cs typeface="Arial"/>
              </a:rPr>
            </a:br>
            <a:r>
              <a:rPr lang="en-US" sz="3200" b="1">
                <a:latin typeface="Arial"/>
                <a:cs typeface="Arial"/>
              </a:rPr>
              <a:t>Online - 3 Different Modalities UPDATE FOR NEXT YEAR </a:t>
            </a:r>
            <a:endParaRPr lang="en-US" sz="3200" b="1" u="sng">
              <a:latin typeface="Arial"/>
              <a:cs typeface="Arial"/>
            </a:endParaRPr>
          </a:p>
        </p:txBody>
      </p:sp>
      <p:sp>
        <p:nvSpPr>
          <p:cNvPr id="87" name="Text Placeholder 86" descr="content block 1">
            <a:extLst>
              <a:ext uri="{FF2B5EF4-FFF2-40B4-BE49-F238E27FC236}">
                <a16:creationId xmlns:a16="http://schemas.microsoft.com/office/drawing/2014/main" id="{1F4C9CA2-B224-40CD-8DB2-CAE478D23611}"/>
              </a:ext>
            </a:extLst>
          </p:cNvPr>
          <p:cNvSpPr>
            <a:spLocks noGrp="1"/>
          </p:cNvSpPr>
          <p:nvPr>
            <p:ph type="body" sz="quarter" idx="11"/>
          </p:nvPr>
        </p:nvSpPr>
        <p:spPr/>
        <p:txBody>
          <a:bodyPr/>
          <a:lstStyle/>
          <a:p>
            <a:pPr algn="ctr"/>
            <a:endParaRPr lang="en-US" sz="2000" b="1">
              <a:ea typeface="+mn-lt"/>
              <a:cs typeface="+mn-lt"/>
            </a:endParaRPr>
          </a:p>
          <a:p>
            <a:pPr algn="ctr"/>
            <a:r>
              <a:rPr lang="en-US" sz="2400" b="1" u="sng" dirty="0">
                <a:ea typeface="+mn-lt"/>
                <a:cs typeface="+mn-lt"/>
              </a:rPr>
              <a:t>Scheduled</a:t>
            </a:r>
            <a:endParaRPr lang="en-US" sz="2400" b="1" u="sng">
              <a:ea typeface="+mn-lt"/>
              <a:cs typeface="+mn-lt"/>
            </a:endParaRPr>
          </a:p>
          <a:p>
            <a:pPr algn="ctr"/>
            <a:br>
              <a:rPr lang="en-US" sz="2000" b="1" dirty="0">
                <a:ea typeface="+mn-lt"/>
                <a:cs typeface="+mn-lt"/>
              </a:rPr>
            </a:br>
            <a:r>
              <a:rPr lang="en-US" sz="2000" b="1" dirty="0">
                <a:ea typeface="+mn-lt"/>
                <a:cs typeface="+mn-lt"/>
              </a:rPr>
              <a:t>Fully online and will be taught through Canvas yet also require students to attend one or more Zoom meetings at the scheduled class time.</a:t>
            </a:r>
            <a:endParaRPr lang="en-US" sz="2000" dirty="0">
              <a:cs typeface="Calibri Light"/>
            </a:endParaRPr>
          </a:p>
        </p:txBody>
      </p:sp>
      <p:sp>
        <p:nvSpPr>
          <p:cNvPr id="88" name="Text Placeholder 87" descr="content block 2">
            <a:extLst>
              <a:ext uri="{FF2B5EF4-FFF2-40B4-BE49-F238E27FC236}">
                <a16:creationId xmlns:a16="http://schemas.microsoft.com/office/drawing/2014/main" id="{D01EBAE5-B81D-4150-B62C-F56241C55563}"/>
              </a:ext>
            </a:extLst>
          </p:cNvPr>
          <p:cNvSpPr>
            <a:spLocks noGrp="1"/>
          </p:cNvSpPr>
          <p:nvPr>
            <p:ph type="body" sz="quarter" idx="12"/>
          </p:nvPr>
        </p:nvSpPr>
        <p:spPr/>
        <p:txBody>
          <a:bodyPr/>
          <a:lstStyle/>
          <a:p>
            <a:pPr algn="ctr"/>
            <a:endParaRPr lang="en-US" sz="2000" b="1">
              <a:ea typeface="+mn-lt"/>
              <a:cs typeface="+mn-lt"/>
            </a:endParaRPr>
          </a:p>
          <a:p>
            <a:pPr algn="ctr"/>
            <a:r>
              <a:rPr lang="en-US" sz="2400" b="1" u="sng" dirty="0">
                <a:ea typeface="+mn-lt"/>
                <a:cs typeface="+mn-lt"/>
              </a:rPr>
              <a:t>Flexible</a:t>
            </a:r>
          </a:p>
          <a:p>
            <a:pPr algn="ctr"/>
            <a:br>
              <a:rPr lang="en-US" b="1" dirty="0">
                <a:ea typeface="+mn-lt"/>
                <a:cs typeface="+mn-lt"/>
              </a:rPr>
            </a:br>
            <a:r>
              <a:rPr lang="en-US" sz="2000" b="1" dirty="0">
                <a:ea typeface="+mn-lt"/>
                <a:cs typeface="+mn-lt"/>
              </a:rPr>
              <a:t>Fully online and will be taught primarily through Canvas and other learning platforms that are flexible for the student’s schedule.</a:t>
            </a:r>
            <a:endParaRPr lang="en-US" sz="2000" dirty="0">
              <a:cs typeface="Calibri Light"/>
            </a:endParaRPr>
          </a:p>
        </p:txBody>
      </p:sp>
      <p:sp>
        <p:nvSpPr>
          <p:cNvPr id="90" name="Text Placeholder 89" descr="content block 3">
            <a:extLst>
              <a:ext uri="{FF2B5EF4-FFF2-40B4-BE49-F238E27FC236}">
                <a16:creationId xmlns:a16="http://schemas.microsoft.com/office/drawing/2014/main" id="{AC38A326-FA47-4BD6-B27D-DEB6A4485AB5}"/>
              </a:ext>
            </a:extLst>
          </p:cNvPr>
          <p:cNvSpPr>
            <a:spLocks noGrp="1"/>
          </p:cNvSpPr>
          <p:nvPr>
            <p:ph type="body" sz="quarter" idx="15"/>
          </p:nvPr>
        </p:nvSpPr>
        <p:spPr/>
        <p:txBody>
          <a:bodyPr/>
          <a:lstStyle/>
          <a:p>
            <a:pPr algn="ctr"/>
            <a:endParaRPr lang="en-US" sz="2000" b="1">
              <a:ea typeface="+mn-lt"/>
              <a:cs typeface="+mn-lt"/>
            </a:endParaRPr>
          </a:p>
          <a:p>
            <a:pPr algn="ctr"/>
            <a:r>
              <a:rPr lang="en-US" sz="2400" b="1" u="sng" dirty="0">
                <a:ea typeface="+mn-lt"/>
                <a:cs typeface="+mn-lt"/>
              </a:rPr>
              <a:t>Flexible with Scheduled Exams</a:t>
            </a:r>
            <a:endParaRPr lang="en-US" sz="2400" u="sng">
              <a:ea typeface="+mn-lt"/>
              <a:cs typeface="+mn-lt"/>
            </a:endParaRPr>
          </a:p>
          <a:p>
            <a:pPr algn="ctr"/>
            <a:br>
              <a:rPr lang="en-US" b="1" dirty="0">
                <a:ea typeface="+mn-lt"/>
                <a:cs typeface="+mn-lt"/>
              </a:rPr>
            </a:br>
            <a:r>
              <a:rPr lang="en-US" sz="1800" b="1" dirty="0">
                <a:ea typeface="+mn-lt"/>
                <a:cs typeface="+mn-lt"/>
              </a:rPr>
              <a:t>Taught primarily through Canvas and other learning platforms that are flexible for the student’s schedule, but with mandatory Zoom meetings for exams and quizzes.</a:t>
            </a:r>
            <a:endParaRPr lang="en-US" sz="1800" dirty="0">
              <a:cs typeface="Calibri Light"/>
            </a:endParaRPr>
          </a:p>
        </p:txBody>
      </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Slide Number Placeholder 5" descr="Slide Number">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24</a:t>
            </a:fld>
            <a:endParaRPr lang="en-US" sz="1200" dirty="0">
              <a:solidFill>
                <a:schemeClr val="bg1"/>
              </a:solidFill>
            </a:endParaRPr>
          </a:p>
        </p:txBody>
      </p:sp>
      <p:pic>
        <p:nvPicPr>
          <p:cNvPr id="39" name="Picture 39" descr="A picture containing clock&#10;&#10;Description automatically generated">
            <a:extLst>
              <a:ext uri="{FF2B5EF4-FFF2-40B4-BE49-F238E27FC236}">
                <a16:creationId xmlns:a16="http://schemas.microsoft.com/office/drawing/2014/main" id="{D21BC181-AB6D-4AE1-8FCA-EA80732C5ACB}"/>
              </a:ext>
            </a:extLst>
          </p:cNvPr>
          <p:cNvPicPr>
            <a:picLocks noChangeAspect="1"/>
          </p:cNvPicPr>
          <p:nvPr/>
        </p:nvPicPr>
        <p:blipFill>
          <a:blip r:embed="rId3"/>
          <a:stretch>
            <a:fillRect/>
          </a:stretch>
        </p:blipFill>
        <p:spPr>
          <a:xfrm>
            <a:off x="4256554" y="1517278"/>
            <a:ext cx="1560979" cy="1436593"/>
          </a:xfrm>
          <a:prstGeom prst="rect">
            <a:avLst/>
          </a:prstGeom>
        </p:spPr>
      </p:pic>
      <p:pic>
        <p:nvPicPr>
          <p:cNvPr id="40" name="Picture 40" descr="A picture containing drawing&#10;&#10;Description automatically generated">
            <a:extLst>
              <a:ext uri="{FF2B5EF4-FFF2-40B4-BE49-F238E27FC236}">
                <a16:creationId xmlns:a16="http://schemas.microsoft.com/office/drawing/2014/main" id="{8EDE5BEE-26E1-4CF4-AAAB-574223B6530A}"/>
              </a:ext>
            </a:extLst>
          </p:cNvPr>
          <p:cNvPicPr>
            <a:picLocks noChangeAspect="1"/>
          </p:cNvPicPr>
          <p:nvPr/>
        </p:nvPicPr>
        <p:blipFill>
          <a:blip r:embed="rId4"/>
          <a:stretch>
            <a:fillRect/>
          </a:stretch>
        </p:blipFill>
        <p:spPr>
          <a:xfrm>
            <a:off x="1236010" y="1485901"/>
            <a:ext cx="1427628" cy="1488140"/>
          </a:xfrm>
          <a:prstGeom prst="rect">
            <a:avLst/>
          </a:prstGeom>
        </p:spPr>
      </p:pic>
      <p:pic>
        <p:nvPicPr>
          <p:cNvPr id="41" name="Picture 41" descr="A picture containing drawing&#10;&#10;Description automatically generated">
            <a:extLst>
              <a:ext uri="{FF2B5EF4-FFF2-40B4-BE49-F238E27FC236}">
                <a16:creationId xmlns:a16="http://schemas.microsoft.com/office/drawing/2014/main" id="{7595507F-1211-48A2-891B-34711F96E1C7}"/>
              </a:ext>
            </a:extLst>
          </p:cNvPr>
          <p:cNvPicPr>
            <a:picLocks noChangeAspect="1"/>
          </p:cNvPicPr>
          <p:nvPr/>
        </p:nvPicPr>
        <p:blipFill>
          <a:blip r:embed="rId5"/>
          <a:stretch>
            <a:fillRect/>
          </a:stretch>
        </p:blipFill>
        <p:spPr>
          <a:xfrm>
            <a:off x="7368429" y="1499829"/>
            <a:ext cx="1769406" cy="1487019"/>
          </a:xfrm>
          <a:prstGeom prst="rect">
            <a:avLst/>
          </a:prstGeom>
        </p:spPr>
      </p:pic>
    </p:spTree>
    <p:extLst>
      <p:ext uri="{BB962C8B-B14F-4D97-AF65-F5344CB8AC3E}">
        <p14:creationId xmlns:p14="http://schemas.microsoft.com/office/powerpoint/2010/main" val="3191014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pen book">
            <a:extLst>
              <a:ext uri="{FF2B5EF4-FFF2-40B4-BE49-F238E27FC236}">
                <a16:creationId xmlns:a16="http://schemas.microsoft.com/office/drawing/2014/main" id="{A799F565-1DAB-4AD3-BCE4-5DAC8012F35C}"/>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9" name="Rectangle 28">
            <a:extLst>
              <a:ext uri="{FF2B5EF4-FFF2-40B4-BE49-F238E27FC236}">
                <a16:creationId xmlns:a16="http://schemas.microsoft.com/office/drawing/2014/main" id="{5C2DDD60-EB1C-44D8-84E1-D86EB3558F11}"/>
              </a:ext>
              <a:ext uri="{C183D7F6-B498-43B3-948B-1728B52AA6E4}">
                <adec:decorative xmlns:adec="http://schemas.microsoft.com/office/drawing/2017/decorative" val="1"/>
              </a:ext>
            </a:extLst>
          </p:cNvPr>
          <p:cNvSpPr/>
          <p:nvPr/>
        </p:nvSpPr>
        <p:spPr>
          <a:xfrm>
            <a:off x="0" y="0"/>
            <a:ext cx="12192000" cy="6863626"/>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33186" y="290071"/>
            <a:ext cx="10206264" cy="830997"/>
          </a:xfrm>
        </p:spPr>
        <p:txBody>
          <a:bodyPr/>
          <a:lstStyle/>
          <a:p>
            <a:pPr algn="ctr"/>
            <a:r>
              <a:rPr lang="en-US" sz="3200" b="1">
                <a:latin typeface="Arial"/>
                <a:cs typeface="Arial"/>
              </a:rPr>
              <a:t>Types of Remote Instruction Delivery</a:t>
            </a:r>
            <a:br>
              <a:rPr lang="en-US" sz="3200" b="1" dirty="0">
                <a:latin typeface="Arial"/>
                <a:cs typeface="Arial"/>
              </a:rPr>
            </a:br>
            <a:r>
              <a:rPr lang="en-US" sz="3200" b="1">
                <a:latin typeface="Arial"/>
                <a:cs typeface="Arial"/>
              </a:rPr>
              <a:t>On Ground - 2 Different Modalities UPDATE FOR NEXT YEAR </a:t>
            </a:r>
            <a:endParaRPr lang="en-US" sz="3200">
              <a:latin typeface="Corbel"/>
              <a:cs typeface="Arial"/>
            </a:endParaRPr>
          </a:p>
          <a:p>
            <a:pPr algn="ctr"/>
            <a:endParaRPr lang="en-US" sz="3200" b="1" dirty="0">
              <a:latin typeface="Arial"/>
              <a:cs typeface="Arial"/>
            </a:endParaRPr>
          </a:p>
        </p:txBody>
      </p:sp>
      <p:sp>
        <p:nvSpPr>
          <p:cNvPr id="88" name="Text Placeholder 87" descr="content block 2">
            <a:extLst>
              <a:ext uri="{FF2B5EF4-FFF2-40B4-BE49-F238E27FC236}">
                <a16:creationId xmlns:a16="http://schemas.microsoft.com/office/drawing/2014/main" id="{D01EBAE5-B81D-4150-B62C-F56241C55563}"/>
              </a:ext>
            </a:extLst>
          </p:cNvPr>
          <p:cNvSpPr>
            <a:spLocks noGrp="1"/>
          </p:cNvSpPr>
          <p:nvPr>
            <p:ph type="body" sz="quarter" idx="12"/>
          </p:nvPr>
        </p:nvSpPr>
        <p:spPr>
          <a:xfrm>
            <a:off x="6438694" y="2730978"/>
            <a:ext cx="2752135" cy="3355501"/>
          </a:xfrm>
        </p:spPr>
        <p:txBody>
          <a:bodyPr/>
          <a:lstStyle/>
          <a:p>
            <a:pPr algn="ctr"/>
            <a:endParaRPr lang="en-US" sz="2000" b="1" dirty="0">
              <a:ea typeface="+mn-lt"/>
              <a:cs typeface="+mn-lt"/>
            </a:endParaRPr>
          </a:p>
          <a:p>
            <a:pPr algn="ctr"/>
            <a:r>
              <a:rPr lang="en-US" sz="2400" b="1" u="sng" dirty="0">
                <a:ea typeface="+mn-lt"/>
                <a:cs typeface="+mn-lt"/>
              </a:rPr>
              <a:t>Hybrid</a:t>
            </a:r>
          </a:p>
          <a:p>
            <a:pPr algn="ctr"/>
            <a:br>
              <a:rPr lang="en-US" b="1" dirty="0">
                <a:ea typeface="+mn-lt"/>
                <a:cs typeface="+mn-lt"/>
              </a:rPr>
            </a:br>
            <a:r>
              <a:rPr lang="en-US" sz="2000" b="1" dirty="0">
                <a:ea typeface="+mn-lt"/>
                <a:cs typeface="+mn-lt"/>
              </a:rPr>
              <a:t>Taught on campus and online.</a:t>
            </a:r>
            <a:endParaRPr lang="en-US" sz="2000" dirty="0">
              <a:cs typeface="Calibri Light"/>
            </a:endParaRPr>
          </a:p>
        </p:txBody>
      </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Slide Number Placeholder 5" descr="Slide Number">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25</a:t>
            </a:fld>
            <a:endParaRPr lang="en-US" sz="1200" dirty="0">
              <a:solidFill>
                <a:schemeClr val="bg1"/>
              </a:solidFill>
            </a:endParaRPr>
          </a:p>
        </p:txBody>
      </p:sp>
      <p:pic>
        <p:nvPicPr>
          <p:cNvPr id="39" name="Picture 39">
            <a:extLst>
              <a:ext uri="{FF2B5EF4-FFF2-40B4-BE49-F238E27FC236}">
                <a16:creationId xmlns:a16="http://schemas.microsoft.com/office/drawing/2014/main" id="{D21BC181-AB6D-4AE1-8FCA-EA80732C5ACB}"/>
              </a:ext>
            </a:extLst>
          </p:cNvPr>
          <p:cNvPicPr>
            <a:picLocks noChangeAspect="1"/>
          </p:cNvPicPr>
          <p:nvPr/>
        </p:nvPicPr>
        <p:blipFill>
          <a:blip r:embed="rId3"/>
          <a:srcRect/>
          <a:stretch/>
        </p:blipFill>
        <p:spPr>
          <a:xfrm>
            <a:off x="7013284" y="1688143"/>
            <a:ext cx="2031687" cy="1410426"/>
          </a:xfrm>
          <a:prstGeom prst="rect">
            <a:avLst/>
          </a:prstGeom>
        </p:spPr>
      </p:pic>
      <p:pic>
        <p:nvPicPr>
          <p:cNvPr id="40" name="Picture 40">
            <a:extLst>
              <a:ext uri="{FF2B5EF4-FFF2-40B4-BE49-F238E27FC236}">
                <a16:creationId xmlns:a16="http://schemas.microsoft.com/office/drawing/2014/main" id="{8EDE5BEE-26E1-4CF4-AAAB-574223B6530A}"/>
              </a:ext>
            </a:extLst>
          </p:cNvPr>
          <p:cNvPicPr>
            <a:picLocks noChangeAspect="1"/>
          </p:cNvPicPr>
          <p:nvPr/>
        </p:nvPicPr>
        <p:blipFill>
          <a:blip r:embed="rId4"/>
          <a:srcRect/>
          <a:stretch/>
        </p:blipFill>
        <p:spPr>
          <a:xfrm>
            <a:off x="3001171" y="1524756"/>
            <a:ext cx="1427628" cy="1410427"/>
          </a:xfrm>
          <a:prstGeom prst="rect">
            <a:avLst/>
          </a:prstGeom>
        </p:spPr>
      </p:pic>
      <p:sp>
        <p:nvSpPr>
          <p:cNvPr id="6" name="Text Placeholder 86" descr="content block 1">
            <a:extLst>
              <a:ext uri="{FF2B5EF4-FFF2-40B4-BE49-F238E27FC236}">
                <a16:creationId xmlns:a16="http://schemas.microsoft.com/office/drawing/2014/main" id="{877AAC1C-C265-E047-B745-872007144F01}"/>
              </a:ext>
            </a:extLst>
          </p:cNvPr>
          <p:cNvSpPr>
            <a:spLocks noGrp="1"/>
          </p:cNvSpPr>
          <p:nvPr>
            <p:ph type="body" sz="quarter" idx="11"/>
          </p:nvPr>
        </p:nvSpPr>
        <p:spPr>
          <a:xfrm>
            <a:off x="2640574" y="2746832"/>
            <a:ext cx="2377440" cy="3368675"/>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bg1">
                    <a:lumMod val="95000"/>
                  </a:schemeClr>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000" b="1" dirty="0">
              <a:ea typeface="+mn-lt"/>
              <a:cs typeface="+mn-lt"/>
            </a:endParaRPr>
          </a:p>
          <a:p>
            <a:pPr algn="ctr"/>
            <a:r>
              <a:rPr lang="en-US" sz="2400" b="1" u="sng" dirty="0">
                <a:ea typeface="+mn-lt"/>
                <a:cs typeface="+mn-lt"/>
              </a:rPr>
              <a:t>On Ground</a:t>
            </a:r>
          </a:p>
          <a:p>
            <a:pPr algn="ctr"/>
            <a:br>
              <a:rPr lang="en-US" sz="2000" b="1" dirty="0">
                <a:ea typeface="+mn-lt"/>
                <a:cs typeface="+mn-lt"/>
              </a:rPr>
            </a:br>
            <a:r>
              <a:rPr lang="en-US" sz="2000" b="1" dirty="0">
                <a:ea typeface="+mn-lt"/>
                <a:cs typeface="+mn-lt"/>
              </a:rPr>
              <a:t>Fully on ground and will be taught in person at the time and location and listed in the schedule of classes.</a:t>
            </a:r>
            <a:endParaRPr lang="en-US" sz="2000" dirty="0">
              <a:cs typeface="Calibri Light"/>
            </a:endParaRPr>
          </a:p>
        </p:txBody>
      </p:sp>
    </p:spTree>
    <p:extLst>
      <p:ext uri="{BB962C8B-B14F-4D97-AF65-F5344CB8AC3E}">
        <p14:creationId xmlns:p14="http://schemas.microsoft.com/office/powerpoint/2010/main" val="341036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round a wooden table&#10;">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p:spPr>
      </p:pic>
      <p:sp>
        <p:nvSpPr>
          <p:cNvPr id="52" name="Rectangle 51">
            <a:extLst>
              <a:ext uri="{FF2B5EF4-FFF2-40B4-BE49-F238E27FC236}">
                <a16:creationId xmlns:a16="http://schemas.microsoft.com/office/drawing/2014/main" id="{31664CF3-C0D1-4769-8E59-8694AF07951A}"/>
              </a:ext>
              <a:ext uri="{C183D7F6-B498-43B3-948B-1728B52AA6E4}">
                <adec:decorative xmlns:adec="http://schemas.microsoft.com/office/drawing/2017/decorative" val="1"/>
              </a:ext>
            </a:extLst>
          </p:cNvPr>
          <p:cNvSpPr/>
          <p:nvPr/>
        </p:nvSpPr>
        <p:spPr>
          <a:xfrm>
            <a:off x="0" y="0"/>
            <a:ext cx="12191999" cy="6857999"/>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69"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2" name="Title 41" descr="title">
            <a:extLst>
              <a:ext uri="{FF2B5EF4-FFF2-40B4-BE49-F238E27FC236}">
                <a16:creationId xmlns:a16="http://schemas.microsoft.com/office/drawing/2014/main" id="{72FCEAE4-FA74-4446-B2F5-9AFA2DA139A2}"/>
              </a:ext>
            </a:extLst>
          </p:cNvPr>
          <p:cNvSpPr>
            <a:spLocks noGrp="1"/>
          </p:cNvSpPr>
          <p:nvPr>
            <p:ph type="ctrTitle"/>
          </p:nvPr>
        </p:nvSpPr>
        <p:spPr>
          <a:xfrm>
            <a:off x="691080" y="2142271"/>
            <a:ext cx="5578995" cy="879928"/>
          </a:xfrm>
        </p:spPr>
        <p:txBody>
          <a:bodyPr/>
          <a:lstStyle/>
          <a:p>
            <a:r>
              <a:rPr lang="en-US" b="0" dirty="0"/>
              <a:t>THANK YOU</a:t>
            </a:r>
          </a:p>
        </p:txBody>
      </p:sp>
      <p:grpSp>
        <p:nvGrpSpPr>
          <p:cNvPr id="154" name="Group 153">
            <a:extLst>
              <a:ext uri="{FF2B5EF4-FFF2-40B4-BE49-F238E27FC236}">
                <a16:creationId xmlns:a16="http://schemas.microsoft.com/office/drawing/2014/main" id="{FF17C705-3351-4B11-BD28-D0CACC12D311}"/>
              </a:ext>
              <a:ext uri="{C183D7F6-B498-43B3-948B-1728B52AA6E4}">
                <adec:decorative xmlns:adec="http://schemas.microsoft.com/office/drawing/2017/decorative" val="1"/>
              </a:ext>
            </a:extLst>
          </p:cNvPr>
          <p:cNvGrpSpPr/>
          <p:nvPr/>
        </p:nvGrpSpPr>
        <p:grpSpPr>
          <a:xfrm>
            <a:off x="822755" y="2930325"/>
            <a:ext cx="469807" cy="79404"/>
            <a:chOff x="9330846" y="5054600"/>
            <a:chExt cx="676275" cy="114300"/>
          </a:xfrm>
          <a:solidFill>
            <a:schemeClr val="bg1"/>
          </a:solidFill>
        </p:grpSpPr>
        <p:sp>
          <p:nvSpPr>
            <p:cNvPr id="155" name="Oval 154">
              <a:extLst>
                <a:ext uri="{FF2B5EF4-FFF2-40B4-BE49-F238E27FC236}">
                  <a16:creationId xmlns:a16="http://schemas.microsoft.com/office/drawing/2014/main" id="{925FEBFE-A26D-4E0B-B884-7E186CD878E5}"/>
                </a:ext>
              </a:extLst>
            </p:cNvPr>
            <p:cNvSpPr/>
            <p:nvPr/>
          </p:nvSpPr>
          <p:spPr>
            <a:xfrm>
              <a:off x="933084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2A24665D-D5CF-4F18-A88A-8E4471800E8D}"/>
                </a:ext>
              </a:extLst>
            </p:cNvPr>
            <p:cNvSpPr/>
            <p:nvPr/>
          </p:nvSpPr>
          <p:spPr>
            <a:xfrm>
              <a:off x="951817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39F2203F-31BF-4705-AC57-E197602982AA}"/>
                </a:ext>
              </a:extLst>
            </p:cNvPr>
            <p:cNvSpPr/>
            <p:nvPr/>
          </p:nvSpPr>
          <p:spPr>
            <a:xfrm>
              <a:off x="970549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D4734E32-080E-49F2-89F3-16F0DBB5D130}"/>
                </a:ext>
              </a:extLst>
            </p:cNvPr>
            <p:cNvSpPr/>
            <p:nvPr/>
          </p:nvSpPr>
          <p:spPr>
            <a:xfrm>
              <a:off x="989282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4" name="Content Placeholder 93" descr="User">
            <a:extLst>
              <a:ext uri="{FF2B5EF4-FFF2-40B4-BE49-F238E27FC236}">
                <a16:creationId xmlns:a16="http://schemas.microsoft.com/office/drawing/2014/main" id="{5AC6F288-703B-45A1-9B56-079BD755B2CB}"/>
              </a:ext>
            </a:extLst>
          </p:cNvPr>
          <p:cNvPicPr>
            <a:picLocks noGrp="1" noChangeAspect="1"/>
          </p:cNvPicPr>
          <p:nvPr>
            <p:ph sz="quarter" idx="22"/>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p:pic>
      <p:sp>
        <p:nvSpPr>
          <p:cNvPr id="80" name="Text Placeholder 79" descr="name of user">
            <a:extLst>
              <a:ext uri="{FF2B5EF4-FFF2-40B4-BE49-F238E27FC236}">
                <a16:creationId xmlns:a16="http://schemas.microsoft.com/office/drawing/2014/main" id="{40F0AA8D-0756-4350-8005-9BCD0DDB3B92}"/>
              </a:ext>
            </a:extLst>
          </p:cNvPr>
          <p:cNvSpPr>
            <a:spLocks noGrp="1"/>
          </p:cNvSpPr>
          <p:nvPr>
            <p:ph type="body" sz="quarter" idx="15"/>
          </p:nvPr>
        </p:nvSpPr>
        <p:spPr/>
        <p:txBody>
          <a:bodyPr/>
          <a:lstStyle/>
          <a:p>
            <a:r>
              <a:rPr lang="en-US" sz="2000" b="1" dirty="0">
                <a:cs typeface="Calibri Light"/>
              </a:rPr>
              <a:t>Distance Education Department</a:t>
            </a:r>
          </a:p>
        </p:txBody>
      </p:sp>
      <p:cxnSp>
        <p:nvCxnSpPr>
          <p:cNvPr id="131" name="Straight Connector 130">
            <a:extLst>
              <a:ext uri="{FF2B5EF4-FFF2-40B4-BE49-F238E27FC236}">
                <a16:creationId xmlns:a16="http://schemas.microsoft.com/office/drawing/2014/main" id="{8695A66A-1D9E-4D4E-9067-DC97380D3FDF}"/>
              </a:ext>
              <a:ext uri="{C183D7F6-B498-43B3-948B-1728B52AA6E4}">
                <adec:decorative xmlns:adec="http://schemas.microsoft.com/office/drawing/2017/decorative" val="1"/>
              </a:ext>
            </a:extLst>
          </p:cNvPr>
          <p:cNvCxnSpPr/>
          <p:nvPr/>
        </p:nvCxnSpPr>
        <p:spPr>
          <a:xfrm>
            <a:off x="756601" y="41430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6" name="Content Placeholder 95" descr="Receiver">
            <a:extLst>
              <a:ext uri="{FF2B5EF4-FFF2-40B4-BE49-F238E27FC236}">
                <a16:creationId xmlns:a16="http://schemas.microsoft.com/office/drawing/2014/main" id="{106CDB5A-A67F-441C-894F-3EDD7AD64C9A}"/>
              </a:ext>
            </a:extLst>
          </p:cNvPr>
          <p:cNvPicPr>
            <a:picLocks noGrp="1" noChangeAspect="1"/>
          </p:cNvPicPr>
          <p:nvPr>
            <p:ph sz="quarter" idx="19"/>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p:pic>
      <p:sp>
        <p:nvSpPr>
          <p:cNvPr id="86" name="Text Placeholder 85" descr="user phone">
            <a:extLst>
              <a:ext uri="{FF2B5EF4-FFF2-40B4-BE49-F238E27FC236}">
                <a16:creationId xmlns:a16="http://schemas.microsoft.com/office/drawing/2014/main" id="{60CCF183-9FEB-4677-9379-BC01A7251D2C}"/>
              </a:ext>
            </a:extLst>
          </p:cNvPr>
          <p:cNvSpPr>
            <a:spLocks noGrp="1"/>
          </p:cNvSpPr>
          <p:nvPr>
            <p:ph type="body" sz="quarter" idx="16"/>
          </p:nvPr>
        </p:nvSpPr>
        <p:spPr/>
        <p:txBody>
          <a:bodyPr/>
          <a:lstStyle/>
          <a:p>
            <a:r>
              <a:rPr lang="en-US" sz="2000" b="1" dirty="0"/>
              <a:t>310-434-3760</a:t>
            </a:r>
            <a:endParaRPr lang="en-US" sz="2000" b="1">
              <a:cs typeface="Calibri Light"/>
            </a:endParaRPr>
          </a:p>
        </p:txBody>
      </p:sp>
      <p:cxnSp>
        <p:nvCxnSpPr>
          <p:cNvPr id="132" name="Straight Connector 131">
            <a:extLst>
              <a:ext uri="{FF2B5EF4-FFF2-40B4-BE49-F238E27FC236}">
                <a16:creationId xmlns:a16="http://schemas.microsoft.com/office/drawing/2014/main" id="{529648F7-20E3-4312-823A-D8265A94AF23}"/>
              </a:ext>
              <a:ext uri="{C183D7F6-B498-43B3-948B-1728B52AA6E4}">
                <adec:decorative xmlns:adec="http://schemas.microsoft.com/office/drawing/2017/decorative" val="1"/>
              </a:ext>
            </a:extLst>
          </p:cNvPr>
          <p:cNvCxnSpPr/>
          <p:nvPr/>
        </p:nvCxnSpPr>
        <p:spPr>
          <a:xfrm>
            <a:off x="756601" y="48669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8" name="Content Placeholder 97" descr="Envelope">
            <a:extLst>
              <a:ext uri="{FF2B5EF4-FFF2-40B4-BE49-F238E27FC236}">
                <a16:creationId xmlns:a16="http://schemas.microsoft.com/office/drawing/2014/main" id="{0B9C03E0-6367-44D9-A740-AA6436F075E8}"/>
              </a:ext>
            </a:extLst>
          </p:cNvPr>
          <p:cNvPicPr>
            <a:picLocks noGrp="1" noChangeAspect="1"/>
          </p:cNvPicPr>
          <p:nvPr>
            <p:ph sz="quarter" idx="20"/>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p:pic>
      <p:sp>
        <p:nvSpPr>
          <p:cNvPr id="87" name="Text Placeholder 86" descr="user email">
            <a:extLst>
              <a:ext uri="{FF2B5EF4-FFF2-40B4-BE49-F238E27FC236}">
                <a16:creationId xmlns:a16="http://schemas.microsoft.com/office/drawing/2014/main" id="{DF3FE72B-F9BD-472F-A413-71BEEF95F43B}"/>
              </a:ext>
            </a:extLst>
          </p:cNvPr>
          <p:cNvSpPr>
            <a:spLocks noGrp="1"/>
          </p:cNvSpPr>
          <p:nvPr>
            <p:ph type="body" sz="quarter" idx="17"/>
          </p:nvPr>
        </p:nvSpPr>
        <p:spPr/>
        <p:txBody>
          <a:bodyPr/>
          <a:lstStyle/>
          <a:p>
            <a:r>
              <a:rPr lang="en-US" sz="2000" b="1" dirty="0">
                <a:hlinkClick r:id="rId9"/>
              </a:rPr>
              <a:t>SMCOnlineInquiry@smc.edu</a:t>
            </a:r>
            <a:r>
              <a:rPr lang="en-US" sz="2000" b="1" dirty="0"/>
              <a:t>  </a:t>
            </a:r>
            <a:endParaRPr lang="en-US" sz="2000">
              <a:cs typeface="Calibri Light"/>
            </a:endParaRPr>
          </a:p>
        </p:txBody>
      </p:sp>
      <p:cxnSp>
        <p:nvCxnSpPr>
          <p:cNvPr id="133" name="Straight Connector 132">
            <a:extLst>
              <a:ext uri="{FF2B5EF4-FFF2-40B4-BE49-F238E27FC236}">
                <a16:creationId xmlns:a16="http://schemas.microsoft.com/office/drawing/2014/main" id="{8F841485-6093-48AB-9892-0FB58675C726}"/>
              </a:ext>
              <a:ext uri="{C183D7F6-B498-43B3-948B-1728B52AA6E4}">
                <adec:decorative xmlns:adec="http://schemas.microsoft.com/office/drawing/2017/decorative" val="1"/>
              </a:ext>
            </a:extLst>
          </p:cNvPr>
          <p:cNvCxnSpPr/>
          <p:nvPr/>
        </p:nvCxnSpPr>
        <p:spPr>
          <a:xfrm>
            <a:off x="756601" y="56162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00" name="Content Placeholder 99" descr="Link">
            <a:extLst>
              <a:ext uri="{FF2B5EF4-FFF2-40B4-BE49-F238E27FC236}">
                <a16:creationId xmlns:a16="http://schemas.microsoft.com/office/drawing/2014/main" id="{420E824D-10A7-42CB-A7E8-5298E3E84F02}"/>
              </a:ext>
            </a:extLst>
          </p:cNvPr>
          <p:cNvPicPr>
            <a:picLocks noGrp="1" noChangeAspect="1"/>
          </p:cNvPicPr>
          <p:nvPr>
            <p:ph sz="quarter" idx="21"/>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p:pic>
      <p:sp>
        <p:nvSpPr>
          <p:cNvPr id="88" name="Text Placeholder 87" descr="user website">
            <a:extLst>
              <a:ext uri="{FF2B5EF4-FFF2-40B4-BE49-F238E27FC236}">
                <a16:creationId xmlns:a16="http://schemas.microsoft.com/office/drawing/2014/main" id="{3717E33B-5954-4CDC-B30A-BD21BED6DD45}"/>
              </a:ext>
            </a:extLst>
          </p:cNvPr>
          <p:cNvSpPr>
            <a:spLocks noGrp="1"/>
          </p:cNvSpPr>
          <p:nvPr>
            <p:ph type="body" sz="quarter" idx="18"/>
          </p:nvPr>
        </p:nvSpPr>
        <p:spPr/>
        <p:txBody>
          <a:bodyPr/>
          <a:lstStyle/>
          <a:p>
            <a:r>
              <a:rPr lang="en-US" sz="2000" b="1" dirty="0">
                <a:hlinkClick r:id="rId12"/>
              </a:rPr>
              <a:t>www.smc.edu/OnlineEd</a:t>
            </a:r>
            <a:endParaRPr lang="en-US" sz="2000" b="1" dirty="0">
              <a:cs typeface="Calibri Light"/>
            </a:endParaRPr>
          </a:p>
        </p:txBody>
      </p:sp>
      <p:pic>
        <p:nvPicPr>
          <p:cNvPr id="2" name="Picture 2" descr="A picture containing food&#10;&#10;Description automatically generated">
            <a:extLst>
              <a:ext uri="{FF2B5EF4-FFF2-40B4-BE49-F238E27FC236}">
                <a16:creationId xmlns:a16="http://schemas.microsoft.com/office/drawing/2014/main" id="{6EF1584D-00D7-49E6-897B-7BCECA826539}"/>
              </a:ext>
            </a:extLst>
          </p:cNvPr>
          <p:cNvPicPr>
            <a:picLocks noChangeAspect="1"/>
          </p:cNvPicPr>
          <p:nvPr/>
        </p:nvPicPr>
        <p:blipFill>
          <a:blip r:embed="rId13"/>
          <a:stretch>
            <a:fillRect/>
          </a:stretch>
        </p:blipFill>
        <p:spPr>
          <a:xfrm>
            <a:off x="7090611" y="1295400"/>
            <a:ext cx="4080042" cy="4053305"/>
          </a:xfrm>
          <a:prstGeom prst="rect">
            <a:avLst/>
          </a:prstGeom>
        </p:spPr>
      </p:pic>
      <p:sp>
        <p:nvSpPr>
          <p:cNvPr id="3" name="Oval 2">
            <a:extLst>
              <a:ext uri="{FF2B5EF4-FFF2-40B4-BE49-F238E27FC236}">
                <a16:creationId xmlns:a16="http://schemas.microsoft.com/office/drawing/2014/main" id="{A6A2B842-477C-45B8-835F-C6EC5BF14D5C}"/>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26</a:t>
            </a:r>
            <a:endParaRPr lang="en-US" dirty="0"/>
          </a:p>
        </p:txBody>
      </p:sp>
    </p:spTree>
    <p:extLst>
      <p:ext uri="{BB962C8B-B14F-4D97-AF65-F5344CB8AC3E}">
        <p14:creationId xmlns:p14="http://schemas.microsoft.com/office/powerpoint/2010/main" val="2674200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aphical user interface, application&#10;&#10;Description automatically generated">
            <a:extLst>
              <a:ext uri="{FF2B5EF4-FFF2-40B4-BE49-F238E27FC236}">
                <a16:creationId xmlns:a16="http://schemas.microsoft.com/office/drawing/2014/main" id="{5EBC5A90-BD20-AD46-A322-F31F4E2AFBEE}"/>
              </a:ext>
            </a:extLst>
          </p:cNvPr>
          <p:cNvPicPr>
            <a:picLocks noGrp="1" noChangeAspect="1"/>
          </p:cNvPicPr>
          <p:nvPr>
            <p:ph type="pic" sz="quarter" idx="10"/>
          </p:nvPr>
        </p:nvPicPr>
        <p:blipFill rotWithShape="1">
          <a:blip r:embed="rId2"/>
          <a:stretch/>
        </p:blipFill>
        <p:spPr>
          <a:xfrm>
            <a:off x="-2" y="320040"/>
            <a:ext cx="12192001" cy="6021126"/>
          </a:xfrm>
          <a:noFill/>
        </p:spPr>
      </p:pic>
      <p:sp>
        <p:nvSpPr>
          <p:cNvPr id="11" name="Title 1">
            <a:extLst>
              <a:ext uri="{FF2B5EF4-FFF2-40B4-BE49-F238E27FC236}">
                <a16:creationId xmlns:a16="http://schemas.microsoft.com/office/drawing/2014/main" id="{36060DCD-202D-4889-B7C3-163AE28AC9BF}"/>
              </a:ext>
            </a:extLst>
          </p:cNvPr>
          <p:cNvSpPr>
            <a:spLocks noGrp="1"/>
          </p:cNvSpPr>
          <p:nvPr>
            <p:ph type="ctrTitle"/>
          </p:nvPr>
        </p:nvSpPr>
        <p:spPr>
          <a:xfrm>
            <a:off x="312916" y="0"/>
            <a:ext cx="11574284" cy="805070"/>
          </a:xfrm>
        </p:spPr>
        <p:txBody>
          <a:bodyPr anchor="b">
            <a:normAutofit/>
          </a:bodyPr>
          <a:lstStyle/>
          <a:p>
            <a:r>
              <a:rPr lang="en-US" sz="2800" b="1" dirty="0">
                <a:solidFill>
                  <a:schemeClr val="tx1"/>
                </a:solidFill>
                <a:latin typeface="Arial" panose="020B0604020202020204" pitchFamily="34" charset="0"/>
                <a:cs typeface="Arial" panose="020B0604020202020204" pitchFamily="34" charset="0"/>
              </a:rPr>
              <a:t>HOW TO ACCESS COSAIR CONNECT</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100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C8AA0-D688-2749-B365-BE6F7800390B}"/>
              </a:ext>
            </a:extLst>
          </p:cNvPr>
          <p:cNvSpPr>
            <a:spLocks noGrp="1"/>
          </p:cNvSpPr>
          <p:nvPr>
            <p:ph type="title"/>
          </p:nvPr>
        </p:nvSpPr>
        <p:spPr/>
        <p:txBody>
          <a:bodyPr/>
          <a:lstStyle/>
          <a:p>
            <a:pPr algn="ctr"/>
            <a:r>
              <a:rPr lang="en-US" sz="2800" b="1" dirty="0">
                <a:latin typeface="Arial"/>
                <a:cs typeface="Arial"/>
              </a:rPr>
              <a:t>HOW TO ACCESS COSAIR CONNECT</a:t>
            </a:r>
            <a:endParaRPr lang="en-US" sz="2800" dirty="0"/>
          </a:p>
        </p:txBody>
      </p:sp>
      <p:pic>
        <p:nvPicPr>
          <p:cNvPr id="5" name="Content Placeholder 4" descr="Graphical user interface&#10;&#10;Description automatically generated with medium confidence">
            <a:extLst>
              <a:ext uri="{FF2B5EF4-FFF2-40B4-BE49-F238E27FC236}">
                <a16:creationId xmlns:a16="http://schemas.microsoft.com/office/drawing/2014/main" id="{3D135613-EA26-6A48-B33A-0F81A15E2833}"/>
              </a:ext>
            </a:extLst>
          </p:cNvPr>
          <p:cNvPicPr>
            <a:picLocks noGrp="1" noChangeAspect="1"/>
          </p:cNvPicPr>
          <p:nvPr>
            <p:ph idx="1"/>
          </p:nvPr>
        </p:nvPicPr>
        <p:blipFill>
          <a:blip r:embed="rId2"/>
          <a:stretch>
            <a:fillRect/>
          </a:stretch>
        </p:blipFill>
        <p:spPr>
          <a:xfrm>
            <a:off x="2599435" y="1219200"/>
            <a:ext cx="6883366" cy="4945571"/>
          </a:xfrm>
        </p:spPr>
      </p:pic>
    </p:spTree>
    <p:extLst>
      <p:ext uri="{BB962C8B-B14F-4D97-AF65-F5344CB8AC3E}">
        <p14:creationId xmlns:p14="http://schemas.microsoft.com/office/powerpoint/2010/main" val="4155576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p:txBody>
          <a:bodyPr/>
          <a:lstStyle/>
          <a:p>
            <a:pPr algn="ctr"/>
            <a:r>
              <a:rPr lang="en-US" sz="2800" b="1" dirty="0">
                <a:latin typeface="Arial"/>
                <a:cs typeface="Arial"/>
              </a:rPr>
              <a:t>HOW TO ACCESS COSAIR CONNECT</a:t>
            </a:r>
          </a:p>
        </p:txBody>
      </p:sp>
      <p:pic>
        <p:nvPicPr>
          <p:cNvPr id="2" name="Picture 2" descr="Businessman on lounge and working on phone and laptop">
            <a:extLst>
              <a:ext uri="{FF2B5EF4-FFF2-40B4-BE49-F238E27FC236}">
                <a16:creationId xmlns:a16="http://schemas.microsoft.com/office/drawing/2014/main" id="{282E8C33-A4FB-4FD9-98E4-C737D59AA7B3}"/>
              </a:ext>
            </a:extLst>
          </p:cNvPr>
          <p:cNvPicPr>
            <a:picLocks noGrp="1" noChangeAspect="1"/>
          </p:cNvPicPr>
          <p:nvPr>
            <p:ph sz="quarter" idx="13"/>
          </p:nvPr>
        </p:nvPicPr>
        <p:blipFill>
          <a:blip r:embed="rId2"/>
          <a:stretch>
            <a:fillRect/>
          </a:stretch>
        </p:blipFill>
        <p:spPr>
          <a:xfrm>
            <a:off x="510058" y="1152788"/>
            <a:ext cx="2245802" cy="1473149"/>
          </a:xfrm>
        </p:spPr>
      </p:pic>
      <p:sp>
        <p:nvSpPr>
          <p:cNvPr id="21" name="TextBox 20">
            <a:extLst>
              <a:ext uri="{FF2B5EF4-FFF2-40B4-BE49-F238E27FC236}">
                <a16:creationId xmlns:a16="http://schemas.microsoft.com/office/drawing/2014/main" id="{13E6BFE9-44A5-4B10-844C-D1CF39C3D0E1}"/>
              </a:ext>
            </a:extLst>
          </p:cNvPr>
          <p:cNvSpPr txBox="1"/>
          <p:nvPr/>
        </p:nvSpPr>
        <p:spPr>
          <a:xfrm>
            <a:off x="3173760" y="1229221"/>
            <a:ext cx="719193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a:ea typeface="+mn-lt"/>
                <a:cs typeface="+mn-lt"/>
              </a:rPr>
              <a:t>Access your class schedule, SMC student email, add and drop classes, pay your fees, apply for financial aid, view your student records, and keep up to date with course dates and deadlines. </a:t>
            </a:r>
          </a:p>
          <a:p>
            <a:endParaRPr lang="en-US" sz="2000" dirty="0">
              <a:latin typeface="Arial"/>
              <a:cs typeface="Calibri Light"/>
            </a:endParaRPr>
          </a:p>
          <a:p>
            <a:r>
              <a:rPr lang="en-US" sz="2000" dirty="0">
                <a:latin typeface="Arial"/>
                <a:ea typeface="+mn-lt"/>
                <a:cs typeface="+mn-lt"/>
              </a:rPr>
              <a:t>1. Go to </a:t>
            </a:r>
            <a:r>
              <a:rPr lang="en-US" sz="2000" dirty="0">
                <a:latin typeface="Arial"/>
                <a:ea typeface="+mn-lt"/>
                <a:cs typeface="+mn-lt"/>
                <a:hlinkClick r:id="rId3"/>
              </a:rPr>
              <a:t>www.smc.edu</a:t>
            </a:r>
            <a:r>
              <a:rPr lang="en-US" sz="2000" dirty="0">
                <a:latin typeface="Arial"/>
                <a:ea typeface="+mn-lt"/>
                <a:cs typeface="+mn-lt"/>
              </a:rPr>
              <a:t>, and click on the login at the top of the page, then Corsair Connect OR go to </a:t>
            </a:r>
            <a:r>
              <a:rPr lang="en-US" sz="2000" dirty="0" err="1">
                <a:latin typeface="Arial"/>
                <a:ea typeface="+mn-lt"/>
                <a:cs typeface="+mn-lt"/>
              </a:rPr>
              <a:t>www.smc.edu</a:t>
            </a:r>
            <a:r>
              <a:rPr lang="en-US" sz="2000" dirty="0">
                <a:latin typeface="Arial"/>
                <a:ea typeface="+mn-lt"/>
                <a:cs typeface="+mn-lt"/>
              </a:rPr>
              <a:t>/cc</a:t>
            </a:r>
            <a:endParaRPr lang="en-US" sz="2000" dirty="0">
              <a:latin typeface="Arial"/>
            </a:endParaRPr>
          </a:p>
        </p:txBody>
      </p:sp>
      <p:pic>
        <p:nvPicPr>
          <p:cNvPr id="6" name="Picture 5" descr="A screenshot of a computer&#10;&#10;Description automatically generated">
            <a:extLst>
              <a:ext uri="{FF2B5EF4-FFF2-40B4-BE49-F238E27FC236}">
                <a16:creationId xmlns:a16="http://schemas.microsoft.com/office/drawing/2014/main" id="{38D62745-A1C8-8948-A70A-A78A47744A1D}"/>
              </a:ext>
            </a:extLst>
          </p:cNvPr>
          <p:cNvPicPr>
            <a:picLocks noChangeAspect="1"/>
          </p:cNvPicPr>
          <p:nvPr/>
        </p:nvPicPr>
        <p:blipFill>
          <a:blip r:embed="rId4"/>
          <a:stretch>
            <a:fillRect/>
          </a:stretch>
        </p:blipFill>
        <p:spPr>
          <a:xfrm>
            <a:off x="69574" y="3429001"/>
            <a:ext cx="12192000" cy="2604052"/>
          </a:xfrm>
          <a:prstGeom prst="rect">
            <a:avLst/>
          </a:prstGeom>
        </p:spPr>
      </p:pic>
    </p:spTree>
    <p:extLst>
      <p:ext uri="{BB962C8B-B14F-4D97-AF65-F5344CB8AC3E}">
        <p14:creationId xmlns:p14="http://schemas.microsoft.com/office/powerpoint/2010/main" val="406473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19481B-7082-4E5C-98D8-5603463D88CF}"/>
              </a:ext>
            </a:extLst>
          </p:cNvPr>
          <p:cNvSpPr>
            <a:spLocks noGrp="1"/>
          </p:cNvSpPr>
          <p:nvPr>
            <p:ph type="title"/>
          </p:nvPr>
        </p:nvSpPr>
        <p:spPr>
          <a:xfrm>
            <a:off x="633186" y="557439"/>
            <a:ext cx="10815864" cy="830997"/>
          </a:xfrm>
        </p:spPr>
        <p:txBody>
          <a:bodyPr wrap="square" anchor="t">
            <a:normAutofit/>
          </a:bodyPr>
          <a:lstStyle/>
          <a:p>
            <a:pPr algn="ctr"/>
            <a:r>
              <a:rPr lang="en-US" sz="2800" b="1">
                <a:latin typeface="Arial"/>
                <a:cs typeface="Arial"/>
              </a:rPr>
              <a:t>HOW TO ACCESS COSAIR CONNECT</a:t>
            </a:r>
          </a:p>
        </p:txBody>
      </p:sp>
      <p:sp>
        <p:nvSpPr>
          <p:cNvPr id="2" name="Text Placeholder 1">
            <a:extLst>
              <a:ext uri="{FF2B5EF4-FFF2-40B4-BE49-F238E27FC236}">
                <a16:creationId xmlns:a16="http://schemas.microsoft.com/office/drawing/2014/main" id="{6A42D788-78E2-475D-A61F-810579191960}"/>
              </a:ext>
            </a:extLst>
          </p:cNvPr>
          <p:cNvSpPr>
            <a:spLocks noGrp="1"/>
          </p:cNvSpPr>
          <p:nvPr>
            <p:ph sz="half" idx="2"/>
          </p:nvPr>
        </p:nvSpPr>
        <p:spPr>
          <a:xfrm>
            <a:off x="6172200" y="1825625"/>
            <a:ext cx="5276850" cy="4351338"/>
          </a:xfrm>
        </p:spPr>
        <p:txBody>
          <a:bodyPr vert="horz" lIns="91440" tIns="45720" rIns="91440" bIns="45720" rtlCol="0" anchor="t">
            <a:normAutofit/>
          </a:bodyPr>
          <a:lstStyle/>
          <a:p>
            <a:endParaRPr lang="en-US" dirty="0"/>
          </a:p>
          <a:p>
            <a:pPr marL="0" indent="0">
              <a:buNone/>
            </a:pPr>
            <a:r>
              <a:rPr lang="en-US" dirty="0">
                <a:latin typeface="Arial"/>
                <a:cs typeface="Arial"/>
              </a:rPr>
              <a:t>2. Log in with your SMC Username and password. </a:t>
            </a:r>
          </a:p>
          <a:p>
            <a:endParaRPr lang="en-US" dirty="0">
              <a:latin typeface="Arial"/>
              <a:ea typeface="+mn-lt"/>
              <a:cs typeface="+mn-lt"/>
            </a:endParaRPr>
          </a:p>
          <a:p>
            <a:pPr marL="0" indent="0">
              <a:buNone/>
            </a:pPr>
            <a:r>
              <a:rPr lang="en-US" dirty="0">
                <a:latin typeface="Arial"/>
                <a:ea typeface="+mn-lt"/>
                <a:cs typeface="+mn-lt"/>
              </a:rPr>
              <a:t>Forgot your Username? Click on the </a:t>
            </a:r>
            <a:r>
              <a:rPr lang="en-US" b="1" dirty="0">
                <a:latin typeface="Arial"/>
                <a:ea typeface="+mn-lt"/>
                <a:cs typeface="+mn-lt"/>
              </a:rPr>
              <a:t>I need help with my username </a:t>
            </a:r>
            <a:r>
              <a:rPr lang="en-US" dirty="0">
                <a:latin typeface="Arial"/>
                <a:ea typeface="+mn-lt"/>
                <a:cs typeface="+mn-lt"/>
              </a:rPr>
              <a:t>link. If you are unable to find the initial welcome letter,  email the Admissions &amp; Records office at </a:t>
            </a:r>
            <a:r>
              <a:rPr lang="en-US" dirty="0">
                <a:latin typeface="Arial"/>
                <a:ea typeface="+mn-lt"/>
                <a:cs typeface="+mn-lt"/>
                <a:hlinkClick r:id="rId2"/>
              </a:rPr>
              <a:t>admissions@smc.edu</a:t>
            </a:r>
            <a:r>
              <a:rPr lang="en-US" dirty="0">
                <a:latin typeface="Arial"/>
                <a:ea typeface="+mn-lt"/>
                <a:cs typeface="+mn-lt"/>
              </a:rPr>
              <a:t> using the email address you used on your application. </a:t>
            </a:r>
            <a:endParaRPr lang="en-US" dirty="0">
              <a:latin typeface="Arial"/>
              <a:cs typeface="Calibri Light"/>
            </a:endParaRPr>
          </a:p>
          <a:p>
            <a:endParaRPr lang="en-US" dirty="0">
              <a:cs typeface="Calibri Light"/>
            </a:endParaRPr>
          </a:p>
        </p:txBody>
      </p:sp>
      <p:pic>
        <p:nvPicPr>
          <p:cNvPr id="8" name="Content Placeholder 7" descr="Graphical user interface, text, application, email&#10;&#10;Description automatically generated">
            <a:extLst>
              <a:ext uri="{FF2B5EF4-FFF2-40B4-BE49-F238E27FC236}">
                <a16:creationId xmlns:a16="http://schemas.microsoft.com/office/drawing/2014/main" id="{466DE0B8-ED4C-2741-B46C-DCB8096EE51C}"/>
              </a:ext>
            </a:extLst>
          </p:cNvPr>
          <p:cNvPicPr>
            <a:picLocks noGrp="1" noChangeAspect="1"/>
          </p:cNvPicPr>
          <p:nvPr>
            <p:ph sz="half" idx="1"/>
          </p:nvPr>
        </p:nvPicPr>
        <p:blipFill>
          <a:blip r:embed="rId3"/>
          <a:stretch>
            <a:fillRect/>
          </a:stretch>
        </p:blipFill>
        <p:spPr>
          <a:xfrm>
            <a:off x="109157" y="1670257"/>
            <a:ext cx="6105105" cy="3986831"/>
          </a:xfrm>
        </p:spPr>
      </p:pic>
    </p:spTree>
    <p:extLst>
      <p:ext uri="{BB962C8B-B14F-4D97-AF65-F5344CB8AC3E}">
        <p14:creationId xmlns:p14="http://schemas.microsoft.com/office/powerpoint/2010/main" val="393342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ooks on a shelf">
            <a:extLst>
              <a:ext uri="{FF2B5EF4-FFF2-40B4-BE49-F238E27FC236}">
                <a16:creationId xmlns:a16="http://schemas.microsoft.com/office/drawing/2014/main" id="{0BCD2159-BE65-43D5-9E0A-9EB4B1B2F85B}"/>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2" y="0"/>
            <a:ext cx="12192001" cy="6852291"/>
          </a:xfrm>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3723822" cy="6858000"/>
            <a:chOff x="0" y="0"/>
            <a:chExt cx="3723822" cy="6858000"/>
          </a:xfrm>
        </p:grpSpPr>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rgbClr val="0D30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9BB88B79-02BC-44C8-A7A5-6A5F1DF4998F}"/>
              </a:ext>
            </a:extLst>
          </p:cNvPr>
          <p:cNvSpPr txBox="1"/>
          <p:nvPr/>
        </p:nvSpPr>
        <p:spPr>
          <a:xfrm>
            <a:off x="192506" y="486611"/>
            <a:ext cx="11606462"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bg1"/>
                </a:solidFill>
              </a:rPr>
              <a:t>The Canvas Student App</a:t>
            </a:r>
            <a:endParaRPr lang="en-US" sz="3600">
              <a:solidFill>
                <a:schemeClr val="bg1"/>
              </a:solidFill>
              <a:cs typeface="Calibri Light"/>
            </a:endParaRPr>
          </a:p>
          <a:p>
            <a:endParaRPr lang="en-US" dirty="0">
              <a:solidFill>
                <a:schemeClr val="bg1"/>
              </a:solidFill>
              <a:ea typeface="+mn-lt"/>
              <a:cs typeface="+mn-lt"/>
            </a:endParaRPr>
          </a:p>
          <a:p>
            <a:pPr marL="285750" indent="-285750">
              <a:buFont typeface="Arial"/>
              <a:buChar char="•"/>
            </a:pPr>
            <a:r>
              <a:rPr lang="en-US" sz="2000" b="1">
                <a:solidFill>
                  <a:schemeClr val="bg1"/>
                </a:solidFill>
                <a:ea typeface="+mn-lt"/>
                <a:cs typeface="+mn-lt"/>
              </a:rPr>
              <a:t>Canvas Student allows students to access their courses and groups using a mobile device. </a:t>
            </a:r>
          </a:p>
          <a:p>
            <a:pPr marL="285750" indent="-285750">
              <a:buFont typeface="Arial"/>
              <a:buChar char="•"/>
            </a:pPr>
            <a:r>
              <a:rPr lang="en-US" sz="2000" b="1">
                <a:solidFill>
                  <a:schemeClr val="bg1"/>
                </a:solidFill>
                <a:ea typeface="+mn-lt"/>
                <a:cs typeface="+mn-lt"/>
              </a:rPr>
              <a:t>Students can submit assignments, participate in discussions, view grades and course materials. </a:t>
            </a:r>
          </a:p>
          <a:p>
            <a:pPr marL="285750" indent="-285750">
              <a:buFont typeface="Arial"/>
              <a:buChar char="•"/>
            </a:pPr>
            <a:r>
              <a:rPr lang="en-US" sz="2000" b="1">
                <a:solidFill>
                  <a:schemeClr val="bg1"/>
                </a:solidFill>
                <a:ea typeface="+mn-lt"/>
                <a:cs typeface="+mn-lt"/>
              </a:rPr>
              <a:t>Provides access to </a:t>
            </a:r>
            <a:r>
              <a:rPr lang="en-US" sz="2000" b="1">
                <a:solidFill>
                  <a:schemeClr val="bg1"/>
                </a:solidFill>
                <a:highlight>
                  <a:srgbClr val="800000"/>
                </a:highlight>
                <a:ea typeface="+mn-lt"/>
                <a:cs typeface="+mn-lt"/>
              </a:rPr>
              <a:t>course calendars, To Do items, notifications, and Conversations messages.</a:t>
            </a:r>
            <a:endParaRPr lang="en-US" sz="2000" b="1">
              <a:solidFill>
                <a:schemeClr val="bg1"/>
              </a:solidFill>
              <a:highlight>
                <a:srgbClr val="800000"/>
              </a:highlight>
              <a:cs typeface="Calibri Light"/>
            </a:endParaRPr>
          </a:p>
          <a:p>
            <a:pPr marL="285750" indent="-285750">
              <a:buFont typeface="Arial"/>
              <a:buChar char="•"/>
            </a:pPr>
            <a:r>
              <a:rPr lang="en-US" sz="2000" b="1" dirty="0">
                <a:solidFill>
                  <a:schemeClr val="bg1"/>
                </a:solidFill>
                <a:ea typeface="+mn-lt"/>
                <a:cs typeface="+mn-lt"/>
                <a:hlinkClick r:id="rId4">
                  <a:extLst>
                    <a:ext uri="{A12FA001-AC4F-418D-AE19-62706E023703}">
                      <ahyp:hlinkClr xmlns:ahyp="http://schemas.microsoft.com/office/drawing/2018/hyperlinkcolor" val="tx"/>
                    </a:ext>
                  </a:extLst>
                </a:hlinkClick>
              </a:rPr>
              <a:t>Canvas Notification Settings</a:t>
            </a:r>
          </a:p>
          <a:p>
            <a:pPr marL="285750" indent="-285750">
              <a:buFont typeface="Arial"/>
              <a:buChar char="•"/>
            </a:pPr>
            <a:r>
              <a:rPr lang="en-US" sz="2000" b="1">
                <a:solidFill>
                  <a:schemeClr val="bg1"/>
                </a:solidFill>
                <a:ea typeface="+mn-lt"/>
                <a:cs typeface="+mn-lt"/>
              </a:rPr>
              <a:t>Canvas Student requires a Canvas account and is available for both Android and iOS devices.</a:t>
            </a:r>
            <a:endParaRPr lang="en-US" sz="2000" b="1">
              <a:solidFill>
                <a:schemeClr val="bg1"/>
              </a:solidFill>
              <a:cs typeface="Calibri Light"/>
            </a:endParaRPr>
          </a:p>
          <a:p>
            <a:pPr algn="l"/>
            <a:endParaRPr lang="en-US" dirty="0">
              <a:cs typeface="Calibri Light"/>
            </a:endParaRPr>
          </a:p>
        </p:txBody>
      </p:sp>
      <p:pic>
        <p:nvPicPr>
          <p:cNvPr id="6" name="Picture 6" descr="A picture containing bird, flower&#10;&#10;Description automatically generated">
            <a:extLst>
              <a:ext uri="{FF2B5EF4-FFF2-40B4-BE49-F238E27FC236}">
                <a16:creationId xmlns:a16="http://schemas.microsoft.com/office/drawing/2014/main" id="{4E052243-74B9-4D15-AEFD-D83DA85D3B80}"/>
              </a:ext>
            </a:extLst>
          </p:cNvPr>
          <p:cNvPicPr>
            <a:picLocks noChangeAspect="1"/>
          </p:cNvPicPr>
          <p:nvPr/>
        </p:nvPicPr>
        <p:blipFill>
          <a:blip r:embed="rId5"/>
          <a:stretch>
            <a:fillRect/>
          </a:stretch>
        </p:blipFill>
        <p:spPr>
          <a:xfrm>
            <a:off x="1061453" y="3716194"/>
            <a:ext cx="5697621" cy="1858664"/>
          </a:xfrm>
          <a:prstGeom prst="rect">
            <a:avLst/>
          </a:prstGeom>
        </p:spPr>
      </p:pic>
      <p:pic>
        <p:nvPicPr>
          <p:cNvPr id="7" name="Picture 7" descr="A picture containing drawing&#10;&#10;Description automatically generated">
            <a:extLst>
              <a:ext uri="{FF2B5EF4-FFF2-40B4-BE49-F238E27FC236}">
                <a16:creationId xmlns:a16="http://schemas.microsoft.com/office/drawing/2014/main" id="{711F49D8-4666-437F-87C7-90ACBD88B5E6}"/>
              </a:ext>
            </a:extLst>
          </p:cNvPr>
          <p:cNvPicPr>
            <a:picLocks noChangeAspect="1"/>
          </p:cNvPicPr>
          <p:nvPr/>
        </p:nvPicPr>
        <p:blipFill>
          <a:blip r:embed="rId6"/>
          <a:stretch>
            <a:fillRect/>
          </a:stretch>
        </p:blipFill>
        <p:spPr>
          <a:xfrm>
            <a:off x="7496342" y="3603459"/>
            <a:ext cx="1905000" cy="533400"/>
          </a:xfrm>
          <a:prstGeom prst="rect">
            <a:avLst/>
          </a:prstGeom>
        </p:spPr>
      </p:pic>
      <p:pic>
        <p:nvPicPr>
          <p:cNvPr id="8" name="Picture 8" descr="A picture containing drawing&#10;&#10;Description automatically generated">
            <a:extLst>
              <a:ext uri="{FF2B5EF4-FFF2-40B4-BE49-F238E27FC236}">
                <a16:creationId xmlns:a16="http://schemas.microsoft.com/office/drawing/2014/main" id="{2BE37BF0-6ED9-47E6-B49A-E9B03A4685F8}"/>
              </a:ext>
            </a:extLst>
          </p:cNvPr>
          <p:cNvPicPr>
            <a:picLocks noChangeAspect="1"/>
          </p:cNvPicPr>
          <p:nvPr/>
        </p:nvPicPr>
        <p:blipFill>
          <a:blip r:embed="rId7"/>
          <a:stretch>
            <a:fillRect/>
          </a:stretch>
        </p:blipFill>
        <p:spPr>
          <a:xfrm>
            <a:off x="7777330" y="4404477"/>
            <a:ext cx="1343025" cy="1952625"/>
          </a:xfrm>
          <a:prstGeom prst="rect">
            <a:avLst/>
          </a:prstGeom>
        </p:spPr>
      </p:pic>
      <p:sp>
        <p:nvSpPr>
          <p:cNvPr id="3" name="Oval 2">
            <a:extLst>
              <a:ext uri="{FF2B5EF4-FFF2-40B4-BE49-F238E27FC236}">
                <a16:creationId xmlns:a16="http://schemas.microsoft.com/office/drawing/2014/main" id="{512A8A5E-E2CC-48D0-9F3B-A6AC849994DB}"/>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Light"/>
              </a:rPr>
              <a:t>8</a:t>
            </a:r>
            <a:endParaRPr lang="en-US" dirty="0"/>
          </a:p>
        </p:txBody>
      </p:sp>
    </p:spTree>
    <p:extLst>
      <p:ext uri="{BB962C8B-B14F-4D97-AF65-F5344CB8AC3E}">
        <p14:creationId xmlns:p14="http://schemas.microsoft.com/office/powerpoint/2010/main" val="4021511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walking with a bookbag and bike">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7080540" y="0"/>
            <a:ext cx="5355875" cy="6858000"/>
          </a:xfrm>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15636"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392554" y="330176"/>
            <a:ext cx="6891564" cy="830997"/>
          </a:xfrm>
        </p:spPr>
        <p:txBody>
          <a:bodyPr/>
          <a:lstStyle/>
          <a:p>
            <a:r>
              <a:rPr lang="en-US" sz="3200" b="1">
                <a:latin typeface="Corbel"/>
              </a:rPr>
              <a:t>The Canvas Help Desk</a:t>
            </a:r>
            <a:endParaRPr lang="en-US" sz="3200" b="1"/>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8</a:t>
            </a:fld>
            <a:endParaRPr lang="en-US" sz="1200" dirty="0">
              <a:solidFill>
                <a:schemeClr val="bg1"/>
              </a:solidFill>
            </a:endParaRPr>
          </a:p>
        </p:txBody>
      </p:sp>
      <p:sp>
        <p:nvSpPr>
          <p:cNvPr id="5" name="Text Placeholder 4">
            <a:extLst>
              <a:ext uri="{FF2B5EF4-FFF2-40B4-BE49-F238E27FC236}">
                <a16:creationId xmlns:a16="http://schemas.microsoft.com/office/drawing/2014/main" id="{93FE530E-5AC7-437A-82DC-A733635A111B}"/>
              </a:ext>
            </a:extLst>
          </p:cNvPr>
          <p:cNvSpPr>
            <a:spLocks noGrp="1"/>
          </p:cNvSpPr>
          <p:nvPr>
            <p:ph type="body" sz="quarter" idx="11"/>
          </p:nvPr>
        </p:nvSpPr>
        <p:spPr>
          <a:xfrm>
            <a:off x="459534" y="972594"/>
            <a:ext cx="6800268" cy="5675357"/>
          </a:xfrm>
        </p:spPr>
        <p:txBody>
          <a:bodyPr/>
          <a:lstStyle/>
          <a:p>
            <a:endParaRPr lang="en-US" sz="2000" dirty="0">
              <a:ea typeface="+mn-lt"/>
              <a:cs typeface="+mn-lt"/>
            </a:endParaRPr>
          </a:p>
          <a:p>
            <a:endParaRPr lang="en-US" sz="2000" dirty="0">
              <a:ea typeface="+mn-lt"/>
              <a:cs typeface="+mn-lt"/>
            </a:endParaRPr>
          </a:p>
          <a:p>
            <a:r>
              <a:rPr lang="en-US" sz="2000" dirty="0">
                <a:ea typeface="+mn-lt"/>
                <a:cs typeface="+mn-lt"/>
              </a:rPr>
              <a:t>For technical issues with Canvas:</a:t>
            </a:r>
          </a:p>
          <a:p>
            <a:pPr marL="457200" indent="-457200">
              <a:buAutoNum type="arabicPeriod"/>
            </a:pPr>
            <a:r>
              <a:rPr lang="en-US" sz="2000" dirty="0">
                <a:ea typeface="+mn-lt"/>
                <a:cs typeface="+mn-lt"/>
              </a:rPr>
              <a:t>Call Canvas Helpdesk.</a:t>
            </a:r>
          </a:p>
          <a:p>
            <a:pPr marL="457200" indent="-457200">
              <a:buAutoNum type="arabicPeriod"/>
            </a:pPr>
            <a:r>
              <a:rPr lang="en-US" sz="2000" dirty="0">
                <a:ea typeface="+mn-lt"/>
                <a:cs typeface="+mn-lt"/>
              </a:rPr>
              <a:t>Chat with a Canvas Help Desk representative through the chat link on the Help and Academic Resources button on the Global Navigation.</a:t>
            </a:r>
            <a:endParaRPr lang="en-US" dirty="0">
              <a:cs typeface="Calibri Light"/>
            </a:endParaRPr>
          </a:p>
          <a:p>
            <a:pPr marL="1028700" lvl="1" indent="-342900">
              <a:buChar char="•"/>
            </a:pPr>
            <a:r>
              <a:rPr lang="en-US" sz="2000" dirty="0">
                <a:ea typeface="+mn-lt"/>
                <a:cs typeface="+mn-lt"/>
              </a:rPr>
              <a:t>This support is available 24/7/365.</a:t>
            </a:r>
          </a:p>
          <a:p>
            <a:pPr marL="1028700" lvl="1" indent="-342900">
              <a:buChar char="•"/>
            </a:pPr>
            <a:r>
              <a:rPr lang="en-US" sz="2000" dirty="0">
                <a:ea typeface="+mn-lt"/>
                <a:cs typeface="+mn-lt"/>
              </a:rPr>
              <a:t>Be specific about the problem you are experiencing. </a:t>
            </a:r>
          </a:p>
          <a:p>
            <a:pPr marL="1028700" lvl="1" indent="-342900">
              <a:buChar char="•"/>
            </a:pPr>
            <a:r>
              <a:rPr lang="en-US" sz="2000" dirty="0">
                <a:ea typeface="+mn-lt"/>
                <a:cs typeface="+mn-lt"/>
              </a:rPr>
              <a:t>Include a screen shot of the error message.</a:t>
            </a:r>
            <a:endParaRPr lang="en-US" sz="2000" dirty="0">
              <a:cs typeface="Calibri Light"/>
            </a:endParaRPr>
          </a:p>
          <a:p>
            <a:pPr marL="1028700" lvl="1" indent="-342900">
              <a:buChar char="•"/>
            </a:pPr>
            <a:r>
              <a:rPr lang="en-US" sz="2000" dirty="0">
                <a:ea typeface="+mn-lt"/>
                <a:cs typeface="+mn-lt"/>
              </a:rPr>
              <a:t>Contact your professor to let them know you are experiencing technical difficulties &amp; share the Help Desk ticket # with them.</a:t>
            </a:r>
          </a:p>
          <a:p>
            <a:endParaRPr lang="en-US" dirty="0">
              <a:cs typeface="Calibri Light"/>
            </a:endParaRPr>
          </a:p>
        </p:txBody>
      </p:sp>
    </p:spTree>
    <p:extLst>
      <p:ext uri="{BB962C8B-B14F-4D97-AF65-F5344CB8AC3E}">
        <p14:creationId xmlns:p14="http://schemas.microsoft.com/office/powerpoint/2010/main" val="2118823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 up of pages in a book">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486183" y="187852"/>
            <a:ext cx="5657034" cy="2745791"/>
          </a:xfrm>
        </p:spPr>
        <p:txBody>
          <a:bodyPr/>
          <a:lstStyle/>
          <a:p>
            <a:r>
              <a:rPr lang="en-US" sz="2800" b="1"/>
              <a:t>Contact the Canvas Help Desk for any of the following reasons:</a:t>
            </a:r>
            <a:br>
              <a:rPr lang="en-US" sz="2800" b="1"/>
            </a:br>
            <a:br>
              <a:rPr lang="en-US" sz="4000"/>
            </a:br>
            <a:endParaRPr lang="en-US" sz="4000"/>
          </a:p>
        </p:txBody>
      </p:sp>
      <p:pic>
        <p:nvPicPr>
          <p:cNvPr id="2" name="Picture 2" descr="A screenshot of a social media post&#10;&#10;Description automatically generated">
            <a:extLst>
              <a:ext uri="{FF2B5EF4-FFF2-40B4-BE49-F238E27FC236}">
                <a16:creationId xmlns:a16="http://schemas.microsoft.com/office/drawing/2014/main" id="{360755EA-6824-4FEC-91E9-D4D9698B090B}"/>
              </a:ext>
            </a:extLst>
          </p:cNvPr>
          <p:cNvPicPr>
            <a:picLocks noChangeAspect="1"/>
          </p:cNvPicPr>
          <p:nvPr/>
        </p:nvPicPr>
        <p:blipFill>
          <a:blip r:embed="rId4"/>
          <a:stretch>
            <a:fillRect/>
          </a:stretch>
        </p:blipFill>
        <p:spPr>
          <a:xfrm>
            <a:off x="6234930" y="275389"/>
            <a:ext cx="3692559" cy="6320588"/>
          </a:xfrm>
          <a:prstGeom prst="rect">
            <a:avLst/>
          </a:prstGeom>
        </p:spPr>
      </p:pic>
      <p:sp>
        <p:nvSpPr>
          <p:cNvPr id="3" name="TextBox 2">
            <a:extLst>
              <a:ext uri="{FF2B5EF4-FFF2-40B4-BE49-F238E27FC236}">
                <a16:creationId xmlns:a16="http://schemas.microsoft.com/office/drawing/2014/main" id="{13EF7CEE-D061-491E-9662-EA41AAE6C9C9}"/>
              </a:ext>
            </a:extLst>
          </p:cNvPr>
          <p:cNvSpPr txBox="1"/>
          <p:nvPr/>
        </p:nvSpPr>
        <p:spPr>
          <a:xfrm>
            <a:off x="1034715" y="1983874"/>
            <a:ext cx="505593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dirty="0">
                <a:solidFill>
                  <a:schemeClr val="bg1"/>
                </a:solidFill>
                <a:ea typeface="+mn-lt"/>
                <a:cs typeface="+mn-lt"/>
              </a:rPr>
              <a:t>Unable to see your courses</a:t>
            </a:r>
            <a:endParaRPr lang="en-US" sz="2400" b="1" dirty="0">
              <a:solidFill>
                <a:schemeClr val="bg1"/>
              </a:solidFill>
              <a:cs typeface="Calibri Light"/>
            </a:endParaRPr>
          </a:p>
          <a:p>
            <a:pPr marL="285750" indent="-285750">
              <a:buFont typeface="Arial"/>
              <a:buChar char="•"/>
            </a:pPr>
            <a:r>
              <a:rPr lang="en-US" sz="2400" b="1" dirty="0">
                <a:solidFill>
                  <a:schemeClr val="bg1"/>
                </a:solidFill>
                <a:cs typeface="Calibri Light"/>
              </a:rPr>
              <a:t>Unable to submit assignment</a:t>
            </a:r>
          </a:p>
          <a:p>
            <a:pPr marL="285750" indent="-285750">
              <a:buFont typeface="Arial"/>
              <a:buChar char="•"/>
            </a:pPr>
            <a:r>
              <a:rPr lang="en-US" sz="2400" b="1" dirty="0">
                <a:solidFill>
                  <a:schemeClr val="bg1"/>
                </a:solidFill>
                <a:cs typeface="Calibri Light"/>
              </a:rPr>
              <a:t>General How To questions that include contacting your instructor and/or navigating your course</a:t>
            </a:r>
          </a:p>
          <a:p>
            <a:endParaRPr lang="en-US" dirty="0">
              <a:cs typeface="Calibri Light"/>
            </a:endParaRPr>
          </a:p>
        </p:txBody>
      </p:sp>
      <p:sp>
        <p:nvSpPr>
          <p:cNvPr id="4" name="Oval 3">
            <a:extLst>
              <a:ext uri="{FF2B5EF4-FFF2-40B4-BE49-F238E27FC236}">
                <a16:creationId xmlns:a16="http://schemas.microsoft.com/office/drawing/2014/main" id="{C62F3E11-7312-4073-9F45-371EC9B6BD6C}"/>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Light"/>
              </a:rPr>
              <a:t>10</a:t>
            </a:r>
            <a:endParaRPr lang="en-US" dirty="0"/>
          </a:p>
        </p:txBody>
      </p:sp>
      <p:pic>
        <p:nvPicPr>
          <p:cNvPr id="6" name="Picture 6" descr="Graphical user interface, text, application&#10;&#10;Description automatically generated">
            <a:extLst>
              <a:ext uri="{FF2B5EF4-FFF2-40B4-BE49-F238E27FC236}">
                <a16:creationId xmlns:a16="http://schemas.microsoft.com/office/drawing/2014/main" id="{C2841EF7-D775-421C-9971-6948A74DF2F5}"/>
              </a:ext>
            </a:extLst>
          </p:cNvPr>
          <p:cNvPicPr>
            <a:picLocks noChangeAspect="1"/>
          </p:cNvPicPr>
          <p:nvPr/>
        </p:nvPicPr>
        <p:blipFill>
          <a:blip r:embed="rId5"/>
          <a:stretch>
            <a:fillRect/>
          </a:stretch>
        </p:blipFill>
        <p:spPr>
          <a:xfrm>
            <a:off x="6928870" y="276225"/>
            <a:ext cx="2969760" cy="6361112"/>
          </a:xfrm>
          <a:prstGeom prst="rect">
            <a:avLst/>
          </a:prstGeom>
        </p:spPr>
      </p:pic>
    </p:spTree>
    <p:extLst>
      <p:ext uri="{BB962C8B-B14F-4D97-AF65-F5344CB8AC3E}">
        <p14:creationId xmlns:p14="http://schemas.microsoft.com/office/powerpoint/2010/main" val="1077816120"/>
      </p:ext>
    </p:extLst>
  </p:cSld>
  <p:clrMapOvr>
    <a:masterClrMapping/>
  </p:clrMapOvr>
</p:sld>
</file>

<file path=ppt/theme/theme1.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475556_Education presentation_AAS_v5" id="{AAC57104-7B60-491F-A321-6BCAF93AC541}" vid="{5A43072C-36E0-4A5A-A3FF-E88D65C597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3a74dd08-eed6-499e-9633-e888c2f56d2e" xsi:nil="true"/>
    <SharedWithUsers xmlns="32043742-f332-4bf7-81bc-d4720cc43a64">
      <UserInfo>
        <DisplayName>ELLIOTT_KIERSTEN</DisplayName>
        <AccountId>19</AccountId>
        <AccountType/>
      </UserInfo>
      <UserInfo>
        <DisplayName>WHITAKER_TAMMARA</DisplayName>
        <AccountId>13</AccountId>
        <AccountType/>
      </UserInfo>
      <UserInfo>
        <DisplayName>EUTSEY_ASHLEY</DisplayName>
        <AccountId>15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73BA899357E2409E478FDD81AE88A5" ma:contentTypeVersion="10" ma:contentTypeDescription="Create a new document." ma:contentTypeScope="" ma:versionID="2a87d4bbcb0113c799280304090883f8">
  <xsd:schema xmlns:xsd="http://www.w3.org/2001/XMLSchema" xmlns:xs="http://www.w3.org/2001/XMLSchema" xmlns:p="http://schemas.microsoft.com/office/2006/metadata/properties" xmlns:ns2="3a74dd08-eed6-499e-9633-e888c2f56d2e" xmlns:ns3="32043742-f332-4bf7-81bc-d4720cc43a64" targetNamespace="http://schemas.microsoft.com/office/2006/metadata/properties" ma:root="true" ma:fieldsID="a700e96a8f2607620fbd7a80d979ba4e" ns2:_="" ns3:_="">
    <xsd:import namespace="3a74dd08-eed6-499e-9633-e888c2f56d2e"/>
    <xsd:import namespace="32043742-f332-4bf7-81bc-d4720cc43a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74dd08-eed6-499e-9633-e888c2f56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043742-f332-4bf7-81bc-d4720cc43a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575C36-314A-42CB-9114-6E0CE4AB2735}">
  <ds:schemaRefs>
    <ds:schemaRef ds:uri="3a74dd08-eed6-499e-9633-e888c2f56d2e"/>
    <ds:schemaRef ds:uri="http://purl.org/dc/terms/"/>
    <ds:schemaRef ds:uri="http://www.w3.org/XML/1998/namespace"/>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32043742-f332-4bf7-81bc-d4720cc43a64"/>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5D0AD3E-9DDB-4E69-981A-7DAE0E9B5F53}">
  <ds:schemaRefs>
    <ds:schemaRef ds:uri="http://schemas.microsoft.com/sharepoint/v3/contenttype/forms"/>
  </ds:schemaRefs>
</ds:datastoreItem>
</file>

<file path=customXml/itemProps3.xml><?xml version="1.0" encoding="utf-8"?>
<ds:datastoreItem xmlns:ds="http://schemas.openxmlformats.org/officeDocument/2006/customXml" ds:itemID="{1EAB24F0-8B16-41DD-A4B4-7354A8E93750}">
  <ds:schemaRefs>
    <ds:schemaRef ds:uri="http://schemas.microsoft.com/office/2006/metadata/contentType"/>
    <ds:schemaRef ds:uri="http://schemas.microsoft.com/office/2006/metadata/properties/metaAttributes"/>
    <ds:schemaRef ds:uri="http://www.w3.org/2000/xmlns/"/>
    <ds:schemaRef ds:uri="http://www.w3.org/2001/XMLSchema"/>
    <ds:schemaRef ds:uri="3a74dd08-eed6-499e-9633-e888c2f56d2e"/>
    <ds:schemaRef ds:uri="32043742-f332-4bf7-81bc-d4720cc43a6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Education presentation</Template>
  <TotalTime>0</TotalTime>
  <Words>1388</Words>
  <Application>Microsoft Office PowerPoint</Application>
  <PresentationFormat>Widescreen</PresentationFormat>
  <Paragraphs>138</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Corbel</vt:lpstr>
      <vt:lpstr>Office Theme</vt:lpstr>
      <vt:lpstr>Navigating SMC in a Remote Education Environment: Using Canvas and Zoom</vt:lpstr>
      <vt:lpstr>    Course Access  If you are a first time Canvas student, you should be able to log into Canvas (not classes) 2 weeks prior to the start of the semester.   Current Canvas users should have access to Canvas (not classes) at any time.  Please check the Class Schedule  for start and end dates for all your  classes.    </vt:lpstr>
      <vt:lpstr>HOW TO ACCESS COSAIR CONNECT</vt:lpstr>
      <vt:lpstr>HOW TO ACCESS COSAIR CONNECT</vt:lpstr>
      <vt:lpstr>HOW TO ACCESS COSAIR CONNECT</vt:lpstr>
      <vt:lpstr>HOW TO ACCESS COSAIR CONNECT</vt:lpstr>
      <vt:lpstr>PowerPoint Presentation</vt:lpstr>
      <vt:lpstr>The Canvas Help Desk</vt:lpstr>
      <vt:lpstr>Contact the Canvas Help Desk for any of the following reasons:  </vt:lpstr>
      <vt:lpstr>Contact the Canvas Help Desk for any of the following reasons:  </vt:lpstr>
      <vt:lpstr>Contact the Canvas Help Desk for any of the following reasons:  </vt:lpstr>
      <vt:lpstr>Contact the Canvas Help Desk for any of the following reasons:  </vt:lpstr>
      <vt:lpstr>Adding/Reinstating A Course</vt:lpstr>
      <vt:lpstr>Issues or Problems with  Adding/Reinstating A Course</vt:lpstr>
      <vt:lpstr>  Remember, you won’t have access to the course until the very first day of the class start. </vt:lpstr>
      <vt:lpstr> This area displays all of your current, future and past course enrollment.     Remember though, you won’t have access to the course until the very first day of the class start. </vt:lpstr>
      <vt:lpstr>PowerPoint Presentation</vt:lpstr>
      <vt:lpstr>Zoom meetings can be scheduled two ways. Within Canvas, it will be through ConferNow, located in the Course Navigation Menu.</vt:lpstr>
      <vt:lpstr>Zoom meetings can be scheduled two ways. Within Canvas, it will be through ConferNow, located in the Course Navigation Menu.  This is how your upcoming events will look.</vt:lpstr>
      <vt:lpstr>Zoom meetings can be scheduled two ways. Within Canvas, it will be through ConferNow, located in the Course Navigation Menu.  Click on the event to view details and join.</vt:lpstr>
      <vt:lpstr>Zoom meetings can be scheduled two ways. Within Canvas, it will be through ConferNow, located in the Course Navigation Menu.  You can also view recordings of your Zoom meetings under the Recordings Tab.</vt:lpstr>
      <vt:lpstr>Zoom meetings can be scheduled two ways.  The second way is through a Zoom link that your instructor may share with you through Canvas or email.  This is a sample link posted in Canvas Announcements.</vt:lpstr>
      <vt:lpstr>Zoom is an app that can be installed on your computer with a desktop app, a browser plug-in and you can also add the Zoom app on your mobile device (available in Google Play or App Store)  Please refer to Zoom Help for additional information.</vt:lpstr>
      <vt:lpstr>Types of Remote Instruction Delivery Online - 3 Different Modalities UPDATE FOR NEXT YEAR </vt:lpstr>
      <vt:lpstr>Types of Remote Instruction Delivery On Ground - 2 Different Modalities UPDATE FOR NEXT YEAR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SMC in a Remote Education Environment: Using Canvas and Zoom</dc:title>
  <dc:creator/>
  <cp:lastModifiedBy/>
  <cp:revision>1485</cp:revision>
  <dcterms:created xsi:type="dcterms:W3CDTF">2020-07-16T18:45:48Z</dcterms:created>
  <dcterms:modified xsi:type="dcterms:W3CDTF">2021-09-09T16:55:38Z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0x010100D973BA899357E2409E478FDD81AE88A5</vt:lpwstr>
  </property>
</Properties>
</file>