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60" r:id="rId7"/>
    <p:sldId id="258" r:id="rId8"/>
    <p:sldId id="261" r:id="rId9"/>
    <p:sldId id="262" r:id="rId10"/>
    <p:sldId id="264" r:id="rId11"/>
    <p:sldId id="263" r:id="rId12"/>
    <p:sldId id="265" r:id="rId13"/>
    <p:sldId id="266" r:id="rId14"/>
    <p:sldId id="268" r:id="rId15"/>
    <p:sldId id="267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CED46E-4294-4870-A914-FDD083DBDA6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3FD1ED79-2FF3-47A7-B31D-7FE98AB70175}">
      <dgm:prSet phldrT="[Text]"/>
      <dgm:spPr/>
      <dgm:t>
        <a:bodyPr/>
        <a:lstStyle/>
        <a:p>
          <a:r>
            <a:rPr lang="en-US" dirty="0" smtClean="0"/>
            <a:t>TB clearance, lab work and titers</a:t>
          </a:r>
          <a:endParaRPr lang="en-US" dirty="0"/>
        </a:p>
      </dgm:t>
    </dgm:pt>
    <dgm:pt modelId="{E039B008-1DF5-4D86-826F-4CD515241A29}" type="parTrans" cxnId="{EDF829D7-69A4-45E5-AFD7-1A7FC5C635F0}">
      <dgm:prSet/>
      <dgm:spPr/>
      <dgm:t>
        <a:bodyPr/>
        <a:lstStyle/>
        <a:p>
          <a:endParaRPr lang="en-US"/>
        </a:p>
      </dgm:t>
    </dgm:pt>
    <dgm:pt modelId="{BD0AF016-F9D8-4E85-9C2C-6E1A9F6D5891}" type="sibTrans" cxnId="{EDF829D7-69A4-45E5-AFD7-1A7FC5C635F0}">
      <dgm:prSet/>
      <dgm:spPr/>
      <dgm:t>
        <a:bodyPr/>
        <a:lstStyle/>
        <a:p>
          <a:endParaRPr lang="en-US"/>
        </a:p>
      </dgm:t>
    </dgm:pt>
    <dgm:pt modelId="{39FE149D-BA37-4A3B-9034-9F1904D88CBF}">
      <dgm:prSet phldrT="[Text]"/>
      <dgm:spPr/>
      <dgm:t>
        <a:bodyPr/>
        <a:lstStyle/>
        <a:p>
          <a:r>
            <a:rPr lang="en-US" dirty="0" smtClean="0"/>
            <a:t>Physical Exam and completion/documentation on papers</a:t>
          </a:r>
          <a:endParaRPr lang="en-US" dirty="0"/>
        </a:p>
      </dgm:t>
    </dgm:pt>
    <dgm:pt modelId="{ACBBB602-E7C1-4FF0-938F-84C4206E8FDD}" type="parTrans" cxnId="{F48CE4B8-259E-45F1-A8D0-28B02BC9787B}">
      <dgm:prSet/>
      <dgm:spPr/>
      <dgm:t>
        <a:bodyPr/>
        <a:lstStyle/>
        <a:p>
          <a:endParaRPr lang="en-US"/>
        </a:p>
      </dgm:t>
    </dgm:pt>
    <dgm:pt modelId="{7B5F4773-859C-435E-9BAE-2B2B41887F05}" type="sibTrans" cxnId="{F48CE4B8-259E-45F1-A8D0-28B02BC9787B}">
      <dgm:prSet/>
      <dgm:spPr/>
      <dgm:t>
        <a:bodyPr/>
        <a:lstStyle/>
        <a:p>
          <a:endParaRPr lang="en-US"/>
        </a:p>
      </dgm:t>
    </dgm:pt>
    <dgm:pt modelId="{07817CF4-A9DC-4351-BCE5-4454F4B204E5}">
      <dgm:prSet phldrT="[Text]"/>
      <dgm:spPr/>
      <dgm:t>
        <a:bodyPr/>
        <a:lstStyle/>
        <a:p>
          <a:r>
            <a:rPr lang="en-US" dirty="0" smtClean="0"/>
            <a:t>Turn in paperwork and keep copies.  Be cognizant of deadlines.</a:t>
          </a:r>
          <a:endParaRPr lang="en-US" dirty="0"/>
        </a:p>
      </dgm:t>
    </dgm:pt>
    <dgm:pt modelId="{623A2384-1F03-4731-AA78-12C3BA8DBBC0}" type="parTrans" cxnId="{80103BD9-1154-4979-A0E8-9A05314EABBB}">
      <dgm:prSet/>
      <dgm:spPr/>
      <dgm:t>
        <a:bodyPr/>
        <a:lstStyle/>
        <a:p>
          <a:endParaRPr lang="en-US"/>
        </a:p>
      </dgm:t>
    </dgm:pt>
    <dgm:pt modelId="{623FCF60-BDC6-47C5-BF5D-3C0AC88389E9}" type="sibTrans" cxnId="{80103BD9-1154-4979-A0E8-9A05314EABBB}">
      <dgm:prSet/>
      <dgm:spPr/>
      <dgm:t>
        <a:bodyPr/>
        <a:lstStyle/>
        <a:p>
          <a:endParaRPr lang="en-US"/>
        </a:p>
      </dgm:t>
    </dgm:pt>
    <dgm:pt modelId="{01B6C294-23F0-4CAF-9BE6-26261A437E3B}" type="pres">
      <dgm:prSet presAssocID="{D2CED46E-4294-4870-A914-FDD083DBDA64}" presName="Name0" presStyleCnt="0">
        <dgm:presLayoutVars>
          <dgm:dir/>
          <dgm:animLvl val="lvl"/>
          <dgm:resizeHandles val="exact"/>
        </dgm:presLayoutVars>
      </dgm:prSet>
      <dgm:spPr/>
    </dgm:pt>
    <dgm:pt modelId="{BF0C1E30-C61A-47DE-B4E3-3DD918BB5264}" type="pres">
      <dgm:prSet presAssocID="{3FD1ED79-2FF3-47A7-B31D-7FE98AB70175}" presName="Name8" presStyleCnt="0"/>
      <dgm:spPr/>
    </dgm:pt>
    <dgm:pt modelId="{1B8257EF-43C8-482E-9ED7-8C698FA34692}" type="pres">
      <dgm:prSet presAssocID="{3FD1ED79-2FF3-47A7-B31D-7FE98AB70175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DD7764-2ADB-4357-B854-1FE0E4FFB79E}" type="pres">
      <dgm:prSet presAssocID="{3FD1ED79-2FF3-47A7-B31D-7FE98AB7017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B30492-0A30-4A0E-8145-C23EF32A66A0}" type="pres">
      <dgm:prSet presAssocID="{39FE149D-BA37-4A3B-9034-9F1904D88CBF}" presName="Name8" presStyleCnt="0"/>
      <dgm:spPr/>
    </dgm:pt>
    <dgm:pt modelId="{3F7D60EB-0899-4DD5-8742-EC8800C8570F}" type="pres">
      <dgm:prSet presAssocID="{39FE149D-BA37-4A3B-9034-9F1904D88CBF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D516F-ABDC-4726-95DA-C1CA63ACA9A0}" type="pres">
      <dgm:prSet presAssocID="{39FE149D-BA37-4A3B-9034-9F1904D88CB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2C4E9-558F-494C-9F95-DF71E095AAA4}" type="pres">
      <dgm:prSet presAssocID="{07817CF4-A9DC-4351-BCE5-4454F4B204E5}" presName="Name8" presStyleCnt="0"/>
      <dgm:spPr/>
    </dgm:pt>
    <dgm:pt modelId="{800FA6AB-4F3D-4B6D-9C8A-33E119EC9703}" type="pres">
      <dgm:prSet presAssocID="{07817CF4-A9DC-4351-BCE5-4454F4B204E5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A7D87D-5A78-473E-8C70-5782409FB104}" type="pres">
      <dgm:prSet presAssocID="{07817CF4-A9DC-4351-BCE5-4454F4B204E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027F68-72C3-47C7-B926-0AD64443E275}" type="presOf" srcId="{07817CF4-A9DC-4351-BCE5-4454F4B204E5}" destId="{B8A7D87D-5A78-473E-8C70-5782409FB104}" srcOrd="1" destOrd="0" presId="urn:microsoft.com/office/officeart/2005/8/layout/pyramid1"/>
    <dgm:cxn modelId="{15F5160E-3C10-4B50-AB6D-F2B7C6C56A74}" type="presOf" srcId="{3FD1ED79-2FF3-47A7-B31D-7FE98AB70175}" destId="{1FDD7764-2ADB-4357-B854-1FE0E4FFB79E}" srcOrd="1" destOrd="0" presId="urn:microsoft.com/office/officeart/2005/8/layout/pyramid1"/>
    <dgm:cxn modelId="{EDF829D7-69A4-45E5-AFD7-1A7FC5C635F0}" srcId="{D2CED46E-4294-4870-A914-FDD083DBDA64}" destId="{3FD1ED79-2FF3-47A7-B31D-7FE98AB70175}" srcOrd="0" destOrd="0" parTransId="{E039B008-1DF5-4D86-826F-4CD515241A29}" sibTransId="{BD0AF016-F9D8-4E85-9C2C-6E1A9F6D5891}"/>
    <dgm:cxn modelId="{517C1CC4-229D-46D7-A8FB-EA58963BA299}" type="presOf" srcId="{07817CF4-A9DC-4351-BCE5-4454F4B204E5}" destId="{800FA6AB-4F3D-4B6D-9C8A-33E119EC9703}" srcOrd="0" destOrd="0" presId="urn:microsoft.com/office/officeart/2005/8/layout/pyramid1"/>
    <dgm:cxn modelId="{52619123-3E7F-425F-BC04-C230DFA4BF8B}" type="presOf" srcId="{39FE149D-BA37-4A3B-9034-9F1904D88CBF}" destId="{3F7D60EB-0899-4DD5-8742-EC8800C8570F}" srcOrd="0" destOrd="0" presId="urn:microsoft.com/office/officeart/2005/8/layout/pyramid1"/>
    <dgm:cxn modelId="{FBCAE289-A516-4BD8-8F83-F39D27ED950F}" type="presOf" srcId="{D2CED46E-4294-4870-A914-FDD083DBDA64}" destId="{01B6C294-23F0-4CAF-9BE6-26261A437E3B}" srcOrd="0" destOrd="0" presId="urn:microsoft.com/office/officeart/2005/8/layout/pyramid1"/>
    <dgm:cxn modelId="{F19D138D-CAF3-4056-B8E2-AF4D04F4CC65}" type="presOf" srcId="{3FD1ED79-2FF3-47A7-B31D-7FE98AB70175}" destId="{1B8257EF-43C8-482E-9ED7-8C698FA34692}" srcOrd="0" destOrd="0" presId="urn:microsoft.com/office/officeart/2005/8/layout/pyramid1"/>
    <dgm:cxn modelId="{F48CE4B8-259E-45F1-A8D0-28B02BC9787B}" srcId="{D2CED46E-4294-4870-A914-FDD083DBDA64}" destId="{39FE149D-BA37-4A3B-9034-9F1904D88CBF}" srcOrd="1" destOrd="0" parTransId="{ACBBB602-E7C1-4FF0-938F-84C4206E8FDD}" sibTransId="{7B5F4773-859C-435E-9BAE-2B2B41887F05}"/>
    <dgm:cxn modelId="{77C25E04-2B11-4919-BD97-725CD3343586}" type="presOf" srcId="{39FE149D-BA37-4A3B-9034-9F1904D88CBF}" destId="{190D516F-ABDC-4726-95DA-C1CA63ACA9A0}" srcOrd="1" destOrd="0" presId="urn:microsoft.com/office/officeart/2005/8/layout/pyramid1"/>
    <dgm:cxn modelId="{80103BD9-1154-4979-A0E8-9A05314EABBB}" srcId="{D2CED46E-4294-4870-A914-FDD083DBDA64}" destId="{07817CF4-A9DC-4351-BCE5-4454F4B204E5}" srcOrd="2" destOrd="0" parTransId="{623A2384-1F03-4731-AA78-12C3BA8DBBC0}" sibTransId="{623FCF60-BDC6-47C5-BF5D-3C0AC88389E9}"/>
    <dgm:cxn modelId="{8B53669A-E98C-4062-8CD0-0CBEDDBA5402}" type="presParOf" srcId="{01B6C294-23F0-4CAF-9BE6-26261A437E3B}" destId="{BF0C1E30-C61A-47DE-B4E3-3DD918BB5264}" srcOrd="0" destOrd="0" presId="urn:microsoft.com/office/officeart/2005/8/layout/pyramid1"/>
    <dgm:cxn modelId="{1FE72B10-6A38-4CB2-A410-85481CAD9E40}" type="presParOf" srcId="{BF0C1E30-C61A-47DE-B4E3-3DD918BB5264}" destId="{1B8257EF-43C8-482E-9ED7-8C698FA34692}" srcOrd="0" destOrd="0" presId="urn:microsoft.com/office/officeart/2005/8/layout/pyramid1"/>
    <dgm:cxn modelId="{1192E34D-A463-4D66-A480-6A9675773F35}" type="presParOf" srcId="{BF0C1E30-C61A-47DE-B4E3-3DD918BB5264}" destId="{1FDD7764-2ADB-4357-B854-1FE0E4FFB79E}" srcOrd="1" destOrd="0" presId="urn:microsoft.com/office/officeart/2005/8/layout/pyramid1"/>
    <dgm:cxn modelId="{0F9498E1-9A8D-4B6C-BE13-81CBE91F31C3}" type="presParOf" srcId="{01B6C294-23F0-4CAF-9BE6-26261A437E3B}" destId="{E9B30492-0A30-4A0E-8145-C23EF32A66A0}" srcOrd="1" destOrd="0" presId="urn:microsoft.com/office/officeart/2005/8/layout/pyramid1"/>
    <dgm:cxn modelId="{74ED4398-A5C7-4F6D-82FA-88990ECBD493}" type="presParOf" srcId="{E9B30492-0A30-4A0E-8145-C23EF32A66A0}" destId="{3F7D60EB-0899-4DD5-8742-EC8800C8570F}" srcOrd="0" destOrd="0" presId="urn:microsoft.com/office/officeart/2005/8/layout/pyramid1"/>
    <dgm:cxn modelId="{7056B4A7-8209-4154-8FC2-ECDEFCC830F5}" type="presParOf" srcId="{E9B30492-0A30-4A0E-8145-C23EF32A66A0}" destId="{190D516F-ABDC-4726-95DA-C1CA63ACA9A0}" srcOrd="1" destOrd="0" presId="urn:microsoft.com/office/officeart/2005/8/layout/pyramid1"/>
    <dgm:cxn modelId="{8AFD89A0-92EF-4901-87A4-0A5B2B4A0BA9}" type="presParOf" srcId="{01B6C294-23F0-4CAF-9BE6-26261A437E3B}" destId="{8EA2C4E9-558F-494C-9F95-DF71E095AAA4}" srcOrd="2" destOrd="0" presId="urn:microsoft.com/office/officeart/2005/8/layout/pyramid1"/>
    <dgm:cxn modelId="{B66A948B-CF0A-4B34-8C49-763EF7872D24}" type="presParOf" srcId="{8EA2C4E9-558F-494C-9F95-DF71E095AAA4}" destId="{800FA6AB-4F3D-4B6D-9C8A-33E119EC9703}" srcOrd="0" destOrd="0" presId="urn:microsoft.com/office/officeart/2005/8/layout/pyramid1"/>
    <dgm:cxn modelId="{EDA31096-B12C-4315-926E-DB701CDE83EB}" type="presParOf" srcId="{8EA2C4E9-558F-494C-9F95-DF71E095AAA4}" destId="{B8A7D87D-5A78-473E-8C70-5782409FB10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257EF-43C8-482E-9ED7-8C698FA34692}">
      <dsp:nvSpPr>
        <dsp:cNvPr id="0" name=""/>
        <dsp:cNvSpPr/>
      </dsp:nvSpPr>
      <dsp:spPr>
        <a:xfrm>
          <a:off x="3454400" y="0"/>
          <a:ext cx="3454400" cy="1141412"/>
        </a:xfrm>
        <a:prstGeom prst="trapezoid">
          <a:avLst>
            <a:gd name="adj" fmla="val 15132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TB clearance, lab work and titers</a:t>
          </a:r>
          <a:endParaRPr lang="en-US" sz="2800" kern="1200" dirty="0"/>
        </a:p>
      </dsp:txBody>
      <dsp:txXfrm>
        <a:off x="3454400" y="0"/>
        <a:ext cx="3454400" cy="1141412"/>
      </dsp:txXfrm>
    </dsp:sp>
    <dsp:sp modelId="{3F7D60EB-0899-4DD5-8742-EC8800C8570F}">
      <dsp:nvSpPr>
        <dsp:cNvPr id="0" name=""/>
        <dsp:cNvSpPr/>
      </dsp:nvSpPr>
      <dsp:spPr>
        <a:xfrm>
          <a:off x="1727199" y="1141412"/>
          <a:ext cx="6908800" cy="1141412"/>
        </a:xfrm>
        <a:prstGeom prst="trapezoid">
          <a:avLst>
            <a:gd name="adj" fmla="val 15132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Physical Exam and completion/documentation on papers</a:t>
          </a:r>
          <a:endParaRPr lang="en-US" sz="2800" kern="1200" dirty="0"/>
        </a:p>
      </dsp:txBody>
      <dsp:txXfrm>
        <a:off x="2936239" y="1141412"/>
        <a:ext cx="4490720" cy="1141412"/>
      </dsp:txXfrm>
    </dsp:sp>
    <dsp:sp modelId="{800FA6AB-4F3D-4B6D-9C8A-33E119EC9703}">
      <dsp:nvSpPr>
        <dsp:cNvPr id="0" name=""/>
        <dsp:cNvSpPr/>
      </dsp:nvSpPr>
      <dsp:spPr>
        <a:xfrm>
          <a:off x="0" y="2282824"/>
          <a:ext cx="10363200" cy="1141412"/>
        </a:xfrm>
        <a:prstGeom prst="trapezoid">
          <a:avLst>
            <a:gd name="adj" fmla="val 15132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Turn in paperwork and keep copies.  Be cognizant of deadlines.</a:t>
          </a:r>
          <a:endParaRPr lang="en-US" sz="2800" kern="1200" dirty="0"/>
        </a:p>
      </dsp:txBody>
      <dsp:txXfrm>
        <a:off x="1813559" y="2282824"/>
        <a:ext cx="6736080" cy="1141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5FE24-1DBF-42B2-A2A7-62D4CF903461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8AEBB-6E71-4780-8EF0-3F6EC6D82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06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36FE-F3D6-4EFC-800F-F13D092C12CF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Fauzia Hassan 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  <p:sndAc>
      <p:stSnd>
        <p:snd r:embed="rId1" name="wind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A5C6-EE25-47A0-80C6-DE88D540FAD1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Fauzia Hassan RN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  <p:sndAc>
      <p:stSnd>
        <p:snd r:embed="rId1" name="wind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D35B-32DB-4A6C-8526-D4940830B181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Fauzia Hassan RN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  <p:sndAc>
      <p:stSnd>
        <p:snd r:embed="rId1" name="wind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E39C-5D73-4771-B921-C8B92E445CF5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Fauzia Hassan RN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cover/>
    <p:sndAc>
      <p:stSnd>
        <p:snd r:embed="rId1" name="wind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F96D-E4A9-4F56-8E22-C27B8AE6E0C7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Fauzia Hassan RN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  <p:sndAc>
      <p:stSnd>
        <p:snd r:embed="rId1" name="wind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2D54-A711-44BA-88A3-97FE36C12A61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Fauzia Hassan RN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  <p:sndAc>
      <p:stSnd>
        <p:snd r:embed="rId1" name="wind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1671-5C48-4C2B-B50A-AA5790583D06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Fauzia Hassan RN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  <p:sndAc>
      <p:stSnd>
        <p:snd r:embed="rId1" name="wind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DD81-47C9-4E3C-A938-5FC3FCAE91F2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Fauzia Hassan 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  <p:sndAc>
      <p:stSnd>
        <p:snd r:embed="rId1" name="wind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B1A11-DE27-4445-A3A6-5CDABE67374F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Fauzia Hassan 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  <p:sndAc>
      <p:stSnd>
        <p:snd r:embed="rId1" name="wind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77E59-A3A8-4894-8AA0-D8BEC139CF33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Fauzia Hassan 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  <p:sndAc>
      <p:stSnd>
        <p:snd r:embed="rId1" name="wind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12ED-3F84-429A-B00D-DE1A2B039085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Fauzia Hassan 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  <p:sndAc>
      <p:stSnd>
        <p:snd r:embed="rId1" name="wind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7240-84C3-4EEC-9369-7BFB9E374201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Fauzia Hassan RN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  <p:sndAc>
      <p:stSnd>
        <p:snd r:embed="rId1" name="wind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5C4DF-52DC-4F73-97FC-D9DFA5F1AF02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Fauzia Hassan RN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  <p:sndAc>
      <p:stSnd>
        <p:snd r:embed="rId1" name="wind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1870-637B-4F3A-9BAB-56D3A33FAE69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Fauzia Hassan RN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  <p:sndAc>
      <p:stSnd>
        <p:snd r:embed="rId1" name="wind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DBFF0-998C-41F8-93F4-ACD9C7BED7AF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Fauzia Hassan 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  <p:sndAc>
      <p:stSnd>
        <p:snd r:embed="rId1" name="wind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2DB8-81D9-430B-95C7-92DAD804D21C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Fauzia Hassan RN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  <p:sndAc>
      <p:stSnd>
        <p:snd r:embed="rId1" name="wind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3077-17DA-4A80-898E-0A95DF556AAD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Fauzia Hassan RN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  <p:sndAc>
      <p:stSnd>
        <p:snd r:embed="rId1" name="wind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EB5EF2-7E5E-4FC2-8923-D2872167E69A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by Fauzia Hassan 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 spd="slow">
    <p:cover/>
    <p:sndAc>
      <p:stSnd>
        <p:snd r:embed="rId19" name="wind.wav"/>
      </p:stSnd>
    </p:sndAc>
  </p:transition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vs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fhcenter.org/" TargetMode="External"/><Relationship Id="rId5" Type="http://schemas.openxmlformats.org/officeDocument/2006/relationships/hyperlink" Target="http://www.wellnessmart.com/" TargetMode="External"/><Relationship Id="rId4" Type="http://schemas.openxmlformats.org/officeDocument/2006/relationships/hyperlink" Target="http://www.relianturgentcare.com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c.edu/healthcenter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NURSING STUDENTS </a:t>
            </a:r>
            <a:br>
              <a:rPr lang="en-US" b="1" dirty="0" smtClean="0"/>
            </a:br>
            <a:r>
              <a:rPr lang="en-US" b="1" dirty="0" smtClean="0"/>
              <a:t>spring 2020</a:t>
            </a:r>
            <a:br>
              <a:rPr lang="en-US" b="1" dirty="0" smtClean="0"/>
            </a:b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student health services</a:t>
            </a:r>
            <a:endParaRPr lang="en-US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Fauzia Hassan 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708130"/>
      </p:ext>
    </p:extLst>
  </p:cSld>
  <p:clrMapOvr>
    <a:masterClrMapping/>
  </p:clrMapOvr>
  <p:transition spd="slow">
    <p:cover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338203"/>
            <a:ext cx="10364452" cy="751561"/>
          </a:xfrm>
        </p:spPr>
        <p:txBody>
          <a:bodyPr/>
          <a:lstStyle/>
          <a:p>
            <a:r>
              <a:rPr lang="en-US" b="1" dirty="0" smtClean="0"/>
              <a:t>Immunization record (Green form)</a:t>
            </a:r>
            <a:endParaRPr lang="en-US" b="1" dirty="0"/>
          </a:p>
        </p:txBody>
      </p:sp>
      <p:sp>
        <p:nvSpPr>
          <p:cNvPr id="4" name="object 3"/>
          <p:cNvSpPr>
            <a:spLocks noGrp="1"/>
          </p:cNvSpPr>
          <p:nvPr>
            <p:ph type="body" sz="half" idx="2"/>
          </p:nvPr>
        </p:nvSpPr>
        <p:spPr>
          <a:xfrm>
            <a:off x="914400" y="1215025"/>
            <a:ext cx="10363200" cy="5198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Fauzia Hassan 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57355"/>
      </p:ext>
    </p:extLst>
  </p:cSld>
  <p:clrMapOvr>
    <a:masterClrMapping/>
  </p:clrMapOvr>
  <p:transition spd="slow">
    <p:cover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CVS minute clinic: </a:t>
            </a:r>
            <a:r>
              <a:rPr lang="en-US" dirty="0" smtClean="0">
                <a:hlinkClick r:id="rId3"/>
              </a:rPr>
              <a:t>www.cvs.com</a:t>
            </a:r>
            <a:endParaRPr lang="en-US" dirty="0" smtClean="0"/>
          </a:p>
          <a:p>
            <a:r>
              <a:rPr lang="en-US" dirty="0" smtClean="0"/>
              <a:t>Reliant immediate care </a:t>
            </a:r>
            <a:r>
              <a:rPr lang="en-US" dirty="0"/>
              <a:t>medical </a:t>
            </a:r>
            <a:r>
              <a:rPr lang="en-US" dirty="0" smtClean="0"/>
              <a:t>group: </a:t>
            </a:r>
            <a:r>
              <a:rPr lang="en-US" dirty="0" smtClean="0">
                <a:hlinkClick r:id="rId4"/>
              </a:rPr>
              <a:t>www.relianturgentcare.com</a:t>
            </a:r>
            <a:endParaRPr lang="en-US" dirty="0" smtClean="0"/>
          </a:p>
          <a:p>
            <a:pPr lvl="1"/>
            <a:r>
              <a:rPr lang="en-US" dirty="0" smtClean="0"/>
              <a:t>310 215 6020</a:t>
            </a:r>
          </a:p>
          <a:p>
            <a:r>
              <a:rPr lang="en-US" dirty="0" smtClean="0"/>
              <a:t>Wellness mart md: </a:t>
            </a:r>
            <a:r>
              <a:rPr lang="en-US" dirty="0" smtClean="0">
                <a:hlinkClick r:id="rId5"/>
              </a:rPr>
              <a:t>www.wellnessmart.com</a:t>
            </a:r>
            <a:endParaRPr lang="en-US" dirty="0" smtClean="0"/>
          </a:p>
          <a:p>
            <a:pPr lvl="1"/>
            <a:r>
              <a:rPr lang="en-US" dirty="0" smtClean="0"/>
              <a:t>310 820 2150</a:t>
            </a:r>
          </a:p>
          <a:p>
            <a:r>
              <a:rPr lang="en-US" dirty="0" smtClean="0"/>
              <a:t>Westside family health center</a:t>
            </a:r>
            <a:r>
              <a:rPr lang="en-US" dirty="0"/>
              <a:t>: </a:t>
            </a:r>
            <a:r>
              <a:rPr lang="en-US" dirty="0" smtClean="0">
                <a:hlinkClick r:id="rId6"/>
              </a:rPr>
              <a:t>www.wfhcenter.org</a:t>
            </a:r>
            <a:endParaRPr lang="en-US" dirty="0" smtClean="0"/>
          </a:p>
          <a:p>
            <a:pPr lvl="1"/>
            <a:r>
              <a:rPr lang="en-US" dirty="0" smtClean="0"/>
              <a:t>310 450 2191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Fauzia Hassan 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466476"/>
      </p:ext>
    </p:extLst>
  </p:cSld>
  <p:clrMapOvr>
    <a:masterClrMapping/>
  </p:clrMapOvr>
  <p:transition spd="slow">
    <p:cover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 smtClean="0"/>
              <a:t>Please contact the Health Sciences department with any further questions. </a:t>
            </a:r>
          </a:p>
          <a:p>
            <a:r>
              <a:rPr lang="en-US" cap="none" dirty="0" smtClean="0"/>
              <a:t>The student health services is here to assist you.</a:t>
            </a:r>
          </a:p>
          <a:p>
            <a:r>
              <a:rPr lang="en-US" cap="none" dirty="0" smtClean="0"/>
              <a:t>Please call the student health services for hours of operation 310 434 4262</a:t>
            </a:r>
          </a:p>
          <a:p>
            <a:r>
              <a:rPr lang="en-US" cap="none" dirty="0" smtClean="0"/>
              <a:t>Turn in all paperwork to the Health Sciences department.</a:t>
            </a:r>
          </a:p>
          <a:p>
            <a:r>
              <a:rPr lang="en-US" cap="none" dirty="0" smtClean="0"/>
              <a:t>Keep copies of everything.</a:t>
            </a:r>
          </a:p>
          <a:p>
            <a:r>
              <a:rPr lang="en-US" cap="none" dirty="0" smtClean="0"/>
              <a:t>Be responsible, be prepared and be proactive.</a:t>
            </a:r>
            <a:endParaRPr lang="en-US" cap="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Fauzia Hassan 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607718"/>
      </p:ext>
    </p:extLst>
  </p:cSld>
  <p:clrMapOvr>
    <a:masterClrMapping/>
  </p:clrMapOvr>
  <p:transition spd="slow">
    <p:cover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Thank you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59994207"/>
              </p:ext>
            </p:extLst>
          </p:nvPr>
        </p:nvGraphicFramePr>
        <p:xfrm>
          <a:off x="914400" y="2366963"/>
          <a:ext cx="10363200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Fauzia Hassan 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349588"/>
      </p:ext>
    </p:extLst>
  </p:cSld>
  <p:clrMapOvr>
    <a:masterClrMapping/>
  </p:clrMapOvr>
  <p:transition spd="slow">
    <p:cover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Student Health services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2700" marR="508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1400" cap="none" dirty="0">
                <a:solidFill>
                  <a:prstClr val="black"/>
                </a:solidFill>
                <a:latin typeface="Lucida Fax"/>
                <a:cs typeface="Lucida Fax"/>
              </a:rPr>
              <a:t>The SMC Health Services Center is located </a:t>
            </a:r>
            <a:r>
              <a:rPr lang="en-US" sz="1400" cap="none" dirty="0" smtClean="0">
                <a:solidFill>
                  <a:prstClr val="black"/>
                </a:solidFill>
                <a:latin typeface="Lucida Fax"/>
                <a:cs typeface="Lucida Fax"/>
              </a:rPr>
              <a:t>adjacent to the welcome center and next to the </a:t>
            </a:r>
            <a:r>
              <a:rPr lang="en-US" sz="1400" cap="none" dirty="0">
                <a:solidFill>
                  <a:prstClr val="black"/>
                </a:solidFill>
                <a:latin typeface="Lucida Fax"/>
                <a:cs typeface="Lucida Fax"/>
              </a:rPr>
              <a:t>cafeteria on </a:t>
            </a:r>
            <a:r>
              <a:rPr lang="en-US" sz="1400" cap="none" dirty="0" smtClean="0">
                <a:solidFill>
                  <a:prstClr val="black"/>
                </a:solidFill>
                <a:latin typeface="Lucida Fax"/>
                <a:cs typeface="Lucida Fax"/>
              </a:rPr>
              <a:t>the main campus</a:t>
            </a:r>
            <a:r>
              <a:rPr lang="en-US" sz="1400" cap="none" dirty="0">
                <a:solidFill>
                  <a:prstClr val="black"/>
                </a:solidFill>
                <a:latin typeface="Lucida Fax"/>
                <a:cs typeface="Lucida Fax"/>
              </a:rPr>
              <a:t>. </a:t>
            </a:r>
            <a:endParaRPr lang="en-US" sz="1400" cap="none" dirty="0" smtClean="0">
              <a:solidFill>
                <a:prstClr val="black"/>
              </a:solidFill>
              <a:latin typeface="Lucida Fax"/>
              <a:cs typeface="Lucida Fax"/>
            </a:endParaRPr>
          </a:p>
          <a:p>
            <a:pPr marL="12700" marR="508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1400" cap="none" dirty="0" smtClean="0">
              <a:solidFill>
                <a:prstClr val="black"/>
              </a:solidFill>
              <a:latin typeface="Lucida Fax"/>
              <a:cs typeface="Lucida Fax"/>
            </a:endParaRPr>
          </a:p>
          <a:p>
            <a:pPr marL="12700" marR="508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1400" cap="none" dirty="0" smtClean="0">
                <a:solidFill>
                  <a:prstClr val="black"/>
                </a:solidFill>
                <a:latin typeface="Lucida Fax"/>
                <a:cs typeface="Lucida Fax"/>
              </a:rPr>
              <a:t>Please  </a:t>
            </a:r>
            <a:r>
              <a:rPr lang="en-US" sz="1400" cap="none" dirty="0">
                <a:solidFill>
                  <a:prstClr val="black"/>
                </a:solidFill>
                <a:latin typeface="Lucida Fax"/>
                <a:cs typeface="Lucida Fax"/>
              </a:rPr>
              <a:t>check the</a:t>
            </a:r>
            <a:r>
              <a:rPr lang="en-US" sz="1400" cap="none" spc="-95" dirty="0">
                <a:solidFill>
                  <a:prstClr val="black"/>
                </a:solidFill>
                <a:latin typeface="Lucida Fax"/>
                <a:cs typeface="Lucida Fax"/>
              </a:rPr>
              <a:t> </a:t>
            </a:r>
            <a:r>
              <a:rPr lang="en-US" sz="1400" cap="none" dirty="0">
                <a:solidFill>
                  <a:prstClr val="black"/>
                </a:solidFill>
                <a:latin typeface="Lucida Fax"/>
                <a:cs typeface="Lucida Fax"/>
              </a:rPr>
              <a:t>SMC Student Health Center </a:t>
            </a:r>
            <a:r>
              <a:rPr lang="en-US" sz="1400" cap="none" dirty="0" smtClean="0">
                <a:solidFill>
                  <a:prstClr val="black"/>
                </a:solidFill>
                <a:latin typeface="Lucida Fax"/>
                <a:cs typeface="Lucida Fax"/>
              </a:rPr>
              <a:t>website for </a:t>
            </a:r>
            <a:r>
              <a:rPr lang="en-US" sz="1400" cap="none" dirty="0">
                <a:solidFill>
                  <a:prstClr val="black"/>
                </a:solidFill>
                <a:latin typeface="Lucida Fax"/>
                <a:cs typeface="Lucida Fax"/>
              </a:rPr>
              <a:t>service hours for </a:t>
            </a:r>
            <a:r>
              <a:rPr lang="en-US" sz="1400" b="1" u="sng" cap="none" spc="5" dirty="0">
                <a:solidFill>
                  <a:srgbClr val="00B0F0"/>
                </a:solidFill>
                <a:latin typeface="Lucida Fax"/>
                <a:cs typeface="Lucida Fax"/>
              </a:rPr>
              <a:t>Winter </a:t>
            </a:r>
            <a:r>
              <a:rPr lang="en-US" sz="1400" b="1" u="sng" cap="none" dirty="0">
                <a:solidFill>
                  <a:srgbClr val="00B0F0"/>
                </a:solidFill>
                <a:latin typeface="Lucida Fax"/>
                <a:cs typeface="Lucida Fax"/>
              </a:rPr>
              <a:t>&amp; </a:t>
            </a:r>
            <a:r>
              <a:rPr lang="en-US" sz="1400" b="1" u="sng" cap="none" spc="5" dirty="0">
                <a:solidFill>
                  <a:srgbClr val="00B0F0"/>
                </a:solidFill>
                <a:latin typeface="Lucida Fax"/>
                <a:cs typeface="Lucida Fax"/>
              </a:rPr>
              <a:t>Spring </a:t>
            </a:r>
            <a:r>
              <a:rPr lang="en-US" sz="1400" b="1" u="sng" cap="none" spc="5" dirty="0" smtClean="0">
                <a:solidFill>
                  <a:srgbClr val="00B0F0"/>
                </a:solidFill>
                <a:latin typeface="Lucida Fax"/>
                <a:cs typeface="Lucida Fax"/>
              </a:rPr>
              <a:t>2020 </a:t>
            </a:r>
            <a:r>
              <a:rPr lang="en-US" sz="1400" b="1" u="sng" cap="none" spc="5" dirty="0">
                <a:solidFill>
                  <a:srgbClr val="00B0F0"/>
                </a:solidFill>
                <a:latin typeface="Lucida Fax"/>
                <a:cs typeface="Lucida Fax"/>
              </a:rPr>
              <a:t>semester</a:t>
            </a:r>
            <a:r>
              <a:rPr lang="en-US" sz="1400" u="sng" cap="none" spc="5" dirty="0">
                <a:solidFill>
                  <a:srgbClr val="00B0F0"/>
                </a:solidFill>
                <a:latin typeface="Lucida Fax"/>
                <a:cs typeface="Lucida Fax"/>
              </a:rPr>
              <a:t>.</a:t>
            </a:r>
            <a:r>
              <a:rPr lang="en-US" sz="1400" cap="none" spc="5" dirty="0">
                <a:solidFill>
                  <a:prstClr val="black"/>
                </a:solidFill>
                <a:latin typeface="Lucida Fax"/>
                <a:cs typeface="Lucida Fax"/>
              </a:rPr>
              <a:t> </a:t>
            </a:r>
            <a:endParaRPr lang="en-US" sz="1400" cap="none" spc="5" dirty="0" smtClean="0">
              <a:solidFill>
                <a:prstClr val="black"/>
              </a:solidFill>
              <a:latin typeface="Lucida Fax"/>
              <a:cs typeface="Lucida Fax"/>
            </a:endParaRPr>
          </a:p>
          <a:p>
            <a:pPr marL="12700" marR="508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1400" cap="none" dirty="0" smtClean="0">
                <a:solidFill>
                  <a:prstClr val="black"/>
                </a:solidFill>
                <a:latin typeface="Lucida Fax"/>
                <a:cs typeface="Lucida Fax"/>
              </a:rPr>
              <a:t>Please  </a:t>
            </a:r>
            <a:r>
              <a:rPr lang="en-US" sz="1400" cap="none" dirty="0">
                <a:solidFill>
                  <a:prstClr val="black"/>
                </a:solidFill>
                <a:latin typeface="Lucida Fax"/>
                <a:cs typeface="Lucida Fax"/>
              </a:rPr>
              <a:t>call </a:t>
            </a:r>
            <a:r>
              <a:rPr lang="en-US" sz="1400" cap="none" spc="-5" dirty="0">
                <a:solidFill>
                  <a:prstClr val="black"/>
                </a:solidFill>
                <a:latin typeface="Lucida Fax"/>
                <a:cs typeface="Lucida Fax"/>
              </a:rPr>
              <a:t>(310)434-4262 to </a:t>
            </a:r>
            <a:r>
              <a:rPr lang="en-US" sz="1400" cap="none" dirty="0">
                <a:solidFill>
                  <a:prstClr val="black"/>
                </a:solidFill>
                <a:latin typeface="Lucida Fax"/>
                <a:cs typeface="Lucida Fax"/>
              </a:rPr>
              <a:t>verify hours of services and for</a:t>
            </a:r>
            <a:r>
              <a:rPr lang="en-US" sz="1400" cap="none" spc="-45" dirty="0">
                <a:solidFill>
                  <a:prstClr val="black"/>
                </a:solidFill>
                <a:latin typeface="Lucida Fax"/>
                <a:cs typeface="Lucida Fax"/>
              </a:rPr>
              <a:t> </a:t>
            </a:r>
            <a:r>
              <a:rPr lang="en-US" sz="1400" cap="none" dirty="0">
                <a:solidFill>
                  <a:prstClr val="black"/>
                </a:solidFill>
                <a:latin typeface="Lucida Fax"/>
                <a:cs typeface="Lucida Fax"/>
              </a:rPr>
              <a:t>questions.</a:t>
            </a:r>
          </a:p>
          <a:p>
            <a:pPr marL="12700" marR="150495" lvl="0" indent="0">
              <a:lnSpc>
                <a:spcPct val="100000"/>
              </a:lnSpc>
              <a:spcBef>
                <a:spcPts val="300"/>
              </a:spcBef>
              <a:buClrTx/>
              <a:buNone/>
            </a:pPr>
            <a:r>
              <a:rPr lang="en-US" sz="1400" cap="none" dirty="0" smtClean="0">
                <a:solidFill>
                  <a:prstClr val="black"/>
                </a:solidFill>
                <a:latin typeface="Lucida Fax"/>
                <a:cs typeface="Lucida Fax"/>
                <a:hlinkClick r:id="rId3"/>
              </a:rPr>
              <a:t>www.smc.edu/healthcenter.</a:t>
            </a:r>
            <a:endParaRPr lang="en-US" sz="1400" cap="none" dirty="0" smtClean="0">
              <a:solidFill>
                <a:prstClr val="black"/>
              </a:solidFill>
              <a:latin typeface="Lucida Fax"/>
              <a:cs typeface="Lucida Fax"/>
            </a:endParaRPr>
          </a:p>
          <a:p>
            <a:pPr marL="12700" marR="150495" lvl="0" indent="0">
              <a:lnSpc>
                <a:spcPct val="100000"/>
              </a:lnSpc>
              <a:spcBef>
                <a:spcPts val="300"/>
              </a:spcBef>
              <a:buClrTx/>
              <a:buNone/>
            </a:pPr>
            <a:endParaRPr lang="en-US" sz="1400" cap="none" dirty="0" smtClean="0">
              <a:solidFill>
                <a:prstClr val="black"/>
              </a:solidFill>
              <a:latin typeface="Lucida Fax"/>
              <a:cs typeface="Lucida Fax"/>
            </a:endParaRPr>
          </a:p>
          <a:p>
            <a:pPr marL="12700" marR="150495" lvl="0" indent="0">
              <a:lnSpc>
                <a:spcPct val="100000"/>
              </a:lnSpc>
              <a:spcBef>
                <a:spcPts val="300"/>
              </a:spcBef>
              <a:buClrTx/>
              <a:buNone/>
            </a:pPr>
            <a:r>
              <a:rPr lang="en-US" sz="1400" kern="0" cap="none" dirty="0" smtClean="0">
                <a:solidFill>
                  <a:srgbClr val="000000"/>
                </a:solidFill>
                <a:latin typeface="Lucida Fax"/>
                <a:cs typeface="Lucida Fax"/>
              </a:rPr>
              <a:t>The </a:t>
            </a:r>
            <a:r>
              <a:rPr lang="en-US" sz="1400" kern="0" cap="none" dirty="0">
                <a:solidFill>
                  <a:srgbClr val="000000"/>
                </a:solidFill>
                <a:latin typeface="Lucida Fax"/>
                <a:cs typeface="Lucida Fax"/>
              </a:rPr>
              <a:t>SMC Health Services Center </a:t>
            </a:r>
            <a:r>
              <a:rPr lang="en-US" sz="1400" kern="0" cap="none" spc="-5" dirty="0">
                <a:solidFill>
                  <a:srgbClr val="000000"/>
                </a:solidFill>
                <a:latin typeface="Lucida Fax"/>
                <a:cs typeface="Lucida Fax"/>
              </a:rPr>
              <a:t>will </a:t>
            </a:r>
            <a:r>
              <a:rPr lang="en-US" sz="1400" kern="0" cap="none" dirty="0">
                <a:solidFill>
                  <a:srgbClr val="000000"/>
                </a:solidFill>
                <a:latin typeface="Lucida Fax"/>
                <a:cs typeface="Lucida Fax"/>
              </a:rPr>
              <a:t>render service </a:t>
            </a:r>
            <a:r>
              <a:rPr lang="en-US" sz="1400" kern="0" cap="none" spc="-5" dirty="0">
                <a:solidFill>
                  <a:srgbClr val="000000"/>
                </a:solidFill>
                <a:latin typeface="Lucida Fax"/>
                <a:cs typeface="Lucida Fax"/>
              </a:rPr>
              <a:t>to </a:t>
            </a:r>
            <a:r>
              <a:rPr lang="en-US" sz="1400" kern="0" cap="none" dirty="0">
                <a:solidFill>
                  <a:srgbClr val="000000"/>
                </a:solidFill>
                <a:latin typeface="Lucida Fax"/>
                <a:cs typeface="Lucida Fax"/>
              </a:rPr>
              <a:t>Nursing Students </a:t>
            </a:r>
            <a:r>
              <a:rPr lang="en-US" sz="1400" kern="0" cap="none" spc="-5" dirty="0">
                <a:solidFill>
                  <a:srgbClr val="000000"/>
                </a:solidFill>
                <a:latin typeface="Lucida Fax"/>
                <a:cs typeface="Lucida Fax"/>
              </a:rPr>
              <a:t>who </a:t>
            </a:r>
            <a:r>
              <a:rPr lang="en-US" sz="1400" kern="0" cap="none" dirty="0" smtClean="0">
                <a:solidFill>
                  <a:srgbClr val="000000"/>
                </a:solidFill>
                <a:latin typeface="Lucida Fax"/>
                <a:cs typeface="Lucida Fax"/>
              </a:rPr>
              <a:t>are </a:t>
            </a:r>
            <a:r>
              <a:rPr lang="en-US" sz="1400" kern="0" cap="none" spc="-5" dirty="0">
                <a:solidFill>
                  <a:srgbClr val="000000"/>
                </a:solidFill>
                <a:latin typeface="Lucida Fax"/>
                <a:cs typeface="Lucida Fax"/>
              </a:rPr>
              <a:t>enrolled </a:t>
            </a:r>
            <a:r>
              <a:rPr lang="en-US" sz="1400" kern="0" cap="none" dirty="0">
                <a:solidFill>
                  <a:srgbClr val="000000"/>
                </a:solidFill>
                <a:latin typeface="Lucida Fax"/>
                <a:cs typeface="Lucida Fax"/>
              </a:rPr>
              <a:t>and </a:t>
            </a:r>
            <a:r>
              <a:rPr lang="en-US" sz="1400" kern="0" cap="none" spc="-5" dirty="0">
                <a:solidFill>
                  <a:srgbClr val="000000"/>
                </a:solidFill>
                <a:latin typeface="Lucida Fax"/>
                <a:cs typeface="Lucida Fax"/>
              </a:rPr>
              <a:t>have </a:t>
            </a:r>
            <a:r>
              <a:rPr lang="en-US" sz="1400" kern="0" cap="none" spc="-5" dirty="0" smtClean="0">
                <a:solidFill>
                  <a:srgbClr val="000000"/>
                </a:solidFill>
                <a:latin typeface="Lucida Fax"/>
                <a:cs typeface="Lucida Fax"/>
              </a:rPr>
              <a:t>the </a:t>
            </a:r>
            <a:r>
              <a:rPr lang="en-US" sz="1400" kern="0" cap="none" dirty="0" smtClean="0">
                <a:solidFill>
                  <a:srgbClr val="000000"/>
                </a:solidFill>
                <a:latin typeface="Lucida Fax"/>
                <a:cs typeface="Lucida Fax"/>
              </a:rPr>
              <a:t>current </a:t>
            </a:r>
            <a:r>
              <a:rPr lang="en-US" sz="1400" kern="0" cap="none" dirty="0">
                <a:solidFill>
                  <a:srgbClr val="000000"/>
                </a:solidFill>
                <a:latin typeface="Lucida Fax"/>
                <a:cs typeface="Lucida Fax"/>
              </a:rPr>
              <a:t>semester health fees paid. </a:t>
            </a:r>
            <a:endParaRPr lang="en-US" sz="1400" kern="0" cap="none" dirty="0" smtClean="0">
              <a:solidFill>
                <a:srgbClr val="000000"/>
              </a:solidFill>
              <a:latin typeface="Lucida Fax"/>
              <a:cs typeface="Lucida Fax"/>
            </a:endParaRPr>
          </a:p>
          <a:p>
            <a:pPr marL="12700" marR="150495" lvl="0" indent="0">
              <a:lnSpc>
                <a:spcPct val="100000"/>
              </a:lnSpc>
              <a:spcBef>
                <a:spcPts val="300"/>
              </a:spcBef>
              <a:buClrTx/>
              <a:buNone/>
            </a:pPr>
            <a:r>
              <a:rPr lang="en-US" sz="1400" kern="0" cap="none" dirty="0" smtClean="0">
                <a:solidFill>
                  <a:srgbClr val="000000"/>
                </a:solidFill>
                <a:latin typeface="Lucida Fax"/>
                <a:cs typeface="Lucida Fax"/>
              </a:rPr>
              <a:t>Physical exams are not conducted at the health services. </a:t>
            </a:r>
            <a:r>
              <a:rPr lang="en-US" sz="1400" kern="0" cap="none" dirty="0">
                <a:solidFill>
                  <a:srgbClr val="000000"/>
                </a:solidFill>
                <a:latin typeface="Lucida Fax"/>
                <a:cs typeface="Lucida Fax"/>
              </a:rPr>
              <a:t>Students may utilize their own Health Care</a:t>
            </a:r>
            <a:r>
              <a:rPr lang="en-US" sz="1400" kern="0" cap="none" spc="-45" dirty="0">
                <a:solidFill>
                  <a:srgbClr val="000000"/>
                </a:solidFill>
                <a:latin typeface="Lucida Fax"/>
                <a:cs typeface="Lucida Fax"/>
              </a:rPr>
              <a:t> </a:t>
            </a:r>
            <a:r>
              <a:rPr lang="en-US" sz="1400" kern="0" cap="none" dirty="0" smtClean="0">
                <a:solidFill>
                  <a:srgbClr val="000000"/>
                </a:solidFill>
                <a:latin typeface="Lucida Fax"/>
                <a:cs typeface="Lucida Fax"/>
              </a:rPr>
              <a:t>Provider or other resources.</a:t>
            </a:r>
            <a:endParaRPr lang="en-US" sz="1400" kern="0" cap="none" dirty="0">
              <a:solidFill>
                <a:srgbClr val="424456"/>
              </a:solidFill>
              <a:latin typeface="Lucida Fax"/>
              <a:cs typeface="Lucida Fax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Fauzia Hassan 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052243"/>
      </p:ext>
    </p:extLst>
  </p:cSld>
  <p:clrMapOvr>
    <a:masterClrMapping/>
  </p:clrMapOvr>
  <p:transition spd="slow">
    <p:cover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Student Health services</a:t>
            </a:r>
            <a:endParaRPr lang="en-US" b="1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Please call for hours of operation and if you have any questions</a:t>
            </a:r>
          </a:p>
          <a:p>
            <a:r>
              <a:rPr lang="en-US" dirty="0" smtClean="0"/>
              <a:t>310 434 4262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1039660" y="563671"/>
            <a:ext cx="10238566" cy="34947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Fauzia Hassan 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397024"/>
      </p:ext>
    </p:extLst>
  </p:cSld>
  <p:clrMapOvr>
    <a:masterClrMapping/>
  </p:clrMapOvr>
  <p:transition spd="slow">
    <p:cover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25261"/>
            <a:ext cx="10364451" cy="1164920"/>
          </a:xfrm>
        </p:spPr>
        <p:txBody>
          <a:bodyPr/>
          <a:lstStyle/>
          <a:p>
            <a:r>
              <a:rPr lang="en-US" b="1" dirty="0" smtClean="0"/>
              <a:t>Services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903956"/>
            <a:ext cx="10363826" cy="3887244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>
                <a:latin typeface="+mj-lt"/>
              </a:rPr>
              <a:t>Immunizations/vaccinations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cap="none" spc="-5" dirty="0" smtClean="0">
                <a:solidFill>
                  <a:prstClr val="black"/>
                </a:solidFill>
                <a:cs typeface="MS Reference Sans Serif"/>
              </a:rPr>
              <a:t>Hepatitis B ($75 per shot) series of three injections </a:t>
            </a:r>
            <a:r>
              <a:rPr lang="en-US" sz="2200" cap="none" spc="-5" dirty="0">
                <a:solidFill>
                  <a:prstClr val="black"/>
                </a:solidFill>
                <a:cs typeface="MS Reference Sans Serif"/>
              </a:rPr>
              <a:t>required. 1st shot, 2nd shot a month after 1st, and 3rd </a:t>
            </a:r>
            <a:r>
              <a:rPr lang="en-US" sz="2200" cap="none" spc="-5" dirty="0" smtClean="0">
                <a:solidFill>
                  <a:prstClr val="black"/>
                </a:solidFill>
                <a:cs typeface="MS Reference Sans Serif"/>
              </a:rPr>
              <a:t> shot </a:t>
            </a:r>
            <a:r>
              <a:rPr lang="en-US" sz="2200" cap="none" spc="-5" dirty="0">
                <a:solidFill>
                  <a:prstClr val="black"/>
                </a:solidFill>
                <a:cs typeface="MS Reference Sans Serif"/>
              </a:rPr>
              <a:t>6 months after </a:t>
            </a:r>
            <a:r>
              <a:rPr lang="en-US" sz="2200" cap="none" spc="-5" dirty="0" smtClean="0">
                <a:solidFill>
                  <a:prstClr val="black"/>
                </a:solidFill>
                <a:cs typeface="MS Reference Sans Serif"/>
              </a:rPr>
              <a:t>1st. </a:t>
            </a:r>
            <a:r>
              <a:rPr lang="en-US" sz="2200" cap="none" spc="-5" dirty="0">
                <a:solidFill>
                  <a:prstClr val="black"/>
                </a:solidFill>
                <a:cs typeface="MS Reference Sans Serif"/>
              </a:rPr>
              <a:t>Series must be  initiated prior to starting the program. </a:t>
            </a:r>
            <a:endParaRPr lang="en-US" sz="2200" cap="none" dirty="0">
              <a:solidFill>
                <a:prstClr val="black"/>
              </a:solidFill>
              <a:cs typeface="MS Reference Sans Serif"/>
            </a:endParaRPr>
          </a:p>
          <a:p>
            <a:pPr marL="298450" lvl="0" indent="-285750">
              <a:lnSpc>
                <a:spcPct val="100000"/>
              </a:lnSpc>
              <a:spcBef>
                <a:spcPts val="0"/>
              </a:spcBef>
              <a:buClrTx/>
              <a:buFont typeface="Courier New" panose="02070309020205020404" pitchFamily="49" charset="0"/>
              <a:buChar char="o"/>
              <a:tabLst>
                <a:tab pos="262890" algn="l"/>
              </a:tabLst>
            </a:pPr>
            <a:r>
              <a:rPr lang="en-US" sz="2200" cap="none" dirty="0" smtClean="0">
                <a:solidFill>
                  <a:prstClr val="black"/>
                </a:solidFill>
                <a:cs typeface="MS Reference Sans Serif"/>
              </a:rPr>
              <a:t>MMR </a:t>
            </a:r>
            <a:r>
              <a:rPr lang="en-US" sz="2200" cap="none" dirty="0">
                <a:solidFill>
                  <a:prstClr val="black"/>
                </a:solidFill>
                <a:cs typeface="MS Reference Sans Serif"/>
              </a:rPr>
              <a:t>(Measles, Mumps, Rubella) </a:t>
            </a:r>
            <a:r>
              <a:rPr lang="en-US" sz="2200" cap="none" spc="-5" dirty="0" smtClean="0">
                <a:solidFill>
                  <a:prstClr val="black"/>
                </a:solidFill>
                <a:cs typeface="MS Reference Sans Serif"/>
              </a:rPr>
              <a:t>($80 </a:t>
            </a:r>
            <a:r>
              <a:rPr lang="en-US" sz="2200" cap="none" dirty="0">
                <a:solidFill>
                  <a:prstClr val="black"/>
                </a:solidFill>
                <a:cs typeface="MS Reference Sans Serif"/>
              </a:rPr>
              <a:t>per</a:t>
            </a:r>
            <a:r>
              <a:rPr lang="en-US" sz="2200" cap="none" spc="-165" dirty="0">
                <a:solidFill>
                  <a:prstClr val="black"/>
                </a:solidFill>
                <a:cs typeface="MS Reference Sans Serif"/>
              </a:rPr>
              <a:t> </a:t>
            </a:r>
            <a:r>
              <a:rPr lang="en-US" sz="2200" cap="none" spc="-5" dirty="0">
                <a:solidFill>
                  <a:prstClr val="black"/>
                </a:solidFill>
                <a:cs typeface="MS Reference Sans Serif"/>
              </a:rPr>
              <a:t>shot):  </a:t>
            </a:r>
            <a:r>
              <a:rPr lang="en-US" sz="2200" cap="none" spc="-5" dirty="0" smtClean="0">
                <a:solidFill>
                  <a:prstClr val="black"/>
                </a:solidFill>
                <a:cs typeface="MS Reference Sans Serif"/>
              </a:rPr>
              <a:t>Administered as </a:t>
            </a:r>
            <a:r>
              <a:rPr lang="en-US" sz="2200" cap="none" dirty="0" smtClean="0">
                <a:solidFill>
                  <a:prstClr val="black"/>
                </a:solidFill>
                <a:cs typeface="MS Reference Sans Serif"/>
              </a:rPr>
              <a:t>2 </a:t>
            </a:r>
            <a:r>
              <a:rPr lang="en-US" sz="2200" cap="none" dirty="0">
                <a:solidFill>
                  <a:prstClr val="black"/>
                </a:solidFill>
                <a:cs typeface="MS Reference Sans Serif"/>
              </a:rPr>
              <a:t>shots, one month</a:t>
            </a:r>
            <a:r>
              <a:rPr lang="en-US" sz="2200" cap="none" spc="-130" dirty="0">
                <a:solidFill>
                  <a:prstClr val="black"/>
                </a:solidFill>
                <a:cs typeface="MS Reference Sans Serif"/>
              </a:rPr>
              <a:t> </a:t>
            </a:r>
            <a:r>
              <a:rPr lang="en-US" sz="2200" cap="none" spc="-5" dirty="0">
                <a:solidFill>
                  <a:prstClr val="black"/>
                </a:solidFill>
                <a:cs typeface="MS Reference Sans Serif"/>
              </a:rPr>
              <a:t>apart.</a:t>
            </a:r>
            <a:endParaRPr lang="en-US" sz="2200" cap="none" dirty="0">
              <a:solidFill>
                <a:prstClr val="black"/>
              </a:solidFill>
              <a:cs typeface="MS Reference Sans Serif"/>
            </a:endParaRPr>
          </a:p>
          <a:p>
            <a:pPr marL="298450" lvl="0" indent="-285750">
              <a:lnSpc>
                <a:spcPct val="100000"/>
              </a:lnSpc>
              <a:spcBef>
                <a:spcPts val="0"/>
              </a:spcBef>
              <a:buClrTx/>
              <a:buFont typeface="Courier New" panose="02070309020205020404" pitchFamily="49" charset="0"/>
              <a:buChar char="o"/>
              <a:tabLst>
                <a:tab pos="264160" algn="l"/>
              </a:tabLst>
            </a:pPr>
            <a:r>
              <a:rPr lang="en-US" sz="2200" cap="none" dirty="0">
                <a:solidFill>
                  <a:prstClr val="black"/>
                </a:solidFill>
                <a:cs typeface="MS Reference Sans Serif"/>
              </a:rPr>
              <a:t>Tdap </a:t>
            </a:r>
            <a:r>
              <a:rPr lang="en-US" sz="2200" cap="none" spc="-10" dirty="0">
                <a:solidFill>
                  <a:prstClr val="black"/>
                </a:solidFill>
                <a:cs typeface="MS Reference Sans Serif"/>
              </a:rPr>
              <a:t>(</a:t>
            </a:r>
            <a:r>
              <a:rPr lang="en-US" sz="2200" cap="none" spc="-10" dirty="0" smtClean="0">
                <a:solidFill>
                  <a:prstClr val="black"/>
                </a:solidFill>
                <a:cs typeface="MS Reference Sans Serif"/>
              </a:rPr>
              <a:t>Tetanus/Diphtheria/Pertussis</a:t>
            </a:r>
            <a:r>
              <a:rPr lang="en-US" sz="2200" cap="none" spc="-10" dirty="0">
                <a:solidFill>
                  <a:prstClr val="black"/>
                </a:solidFill>
                <a:cs typeface="MS Reference Sans Serif"/>
              </a:rPr>
              <a:t>)</a:t>
            </a:r>
            <a:r>
              <a:rPr lang="en-US" sz="2200" cap="none" spc="-65" dirty="0">
                <a:solidFill>
                  <a:prstClr val="black"/>
                </a:solidFill>
                <a:cs typeface="MS Reference Sans Serif"/>
              </a:rPr>
              <a:t> </a:t>
            </a:r>
            <a:r>
              <a:rPr lang="en-US" sz="2200" cap="none" spc="-5" dirty="0" smtClean="0">
                <a:solidFill>
                  <a:prstClr val="black"/>
                </a:solidFill>
                <a:cs typeface="MS Reference Sans Serif"/>
              </a:rPr>
              <a:t>($40):</a:t>
            </a:r>
            <a:r>
              <a:rPr lang="en-US" sz="2200" cap="none" dirty="0" smtClean="0">
                <a:solidFill>
                  <a:prstClr val="black"/>
                </a:solidFill>
                <a:cs typeface="MS Reference Sans Serif"/>
              </a:rPr>
              <a:t>  </a:t>
            </a:r>
            <a:r>
              <a:rPr lang="en-US" sz="2200" cap="none" dirty="0">
                <a:solidFill>
                  <a:prstClr val="black"/>
                </a:solidFill>
                <a:cs typeface="MS Reference Sans Serif"/>
              </a:rPr>
              <a:t>Proof of </a:t>
            </a:r>
            <a:r>
              <a:rPr lang="en-US" sz="2200" cap="none" spc="-5" dirty="0">
                <a:solidFill>
                  <a:prstClr val="black"/>
                </a:solidFill>
                <a:cs typeface="MS Reference Sans Serif"/>
              </a:rPr>
              <a:t>vaccination </a:t>
            </a:r>
            <a:r>
              <a:rPr lang="en-US" sz="2200" cap="none" dirty="0">
                <a:solidFill>
                  <a:prstClr val="black"/>
                </a:solidFill>
                <a:cs typeface="MS Reference Sans Serif"/>
              </a:rPr>
              <a:t>within </a:t>
            </a:r>
            <a:r>
              <a:rPr lang="en-US" sz="2200" cap="none" spc="-5" dirty="0">
                <a:solidFill>
                  <a:prstClr val="black"/>
                </a:solidFill>
                <a:cs typeface="MS Reference Sans Serif"/>
              </a:rPr>
              <a:t>the </a:t>
            </a:r>
            <a:r>
              <a:rPr lang="en-US" sz="2200" cap="none" dirty="0">
                <a:solidFill>
                  <a:prstClr val="black"/>
                </a:solidFill>
                <a:cs typeface="MS Reference Sans Serif"/>
              </a:rPr>
              <a:t>last 5 </a:t>
            </a:r>
            <a:r>
              <a:rPr lang="en-US" sz="2200" cap="none" spc="-5" dirty="0">
                <a:solidFill>
                  <a:prstClr val="black"/>
                </a:solidFill>
                <a:cs typeface="MS Reference Sans Serif"/>
              </a:rPr>
              <a:t>years</a:t>
            </a:r>
            <a:r>
              <a:rPr lang="en-US" sz="2200" cap="none" spc="-135" dirty="0">
                <a:solidFill>
                  <a:prstClr val="black"/>
                </a:solidFill>
                <a:cs typeface="MS Reference Sans Serif"/>
              </a:rPr>
              <a:t> </a:t>
            </a:r>
            <a:r>
              <a:rPr lang="en-US" sz="2200" cap="none" dirty="0">
                <a:solidFill>
                  <a:prstClr val="black"/>
                </a:solidFill>
                <a:cs typeface="MS Reference Sans Serif"/>
              </a:rPr>
              <a:t>required.</a:t>
            </a:r>
          </a:p>
          <a:p>
            <a:pPr marL="298451" lvl="0" indent="-285750">
              <a:lnSpc>
                <a:spcPct val="100000"/>
              </a:lnSpc>
              <a:spcBef>
                <a:spcPts val="0"/>
              </a:spcBef>
              <a:buClrTx/>
              <a:buFont typeface="Courier New" panose="02070309020205020404" pitchFamily="49" charset="0"/>
              <a:buChar char="o"/>
              <a:tabLst>
                <a:tab pos="271780" algn="l"/>
              </a:tabLst>
            </a:pPr>
            <a:r>
              <a:rPr lang="en-US" sz="2200" cap="none" spc="-5" dirty="0" smtClean="0">
                <a:solidFill>
                  <a:prstClr val="black"/>
                </a:solidFill>
                <a:cs typeface="MS Reference Sans Serif"/>
              </a:rPr>
              <a:t>Varicella (chicken pox): $135</a:t>
            </a:r>
            <a:endParaRPr lang="en-US" sz="2200" cap="none" dirty="0">
              <a:solidFill>
                <a:prstClr val="black"/>
              </a:solidFill>
              <a:cs typeface="MS Reference Sans Serif"/>
            </a:endParaRPr>
          </a:p>
          <a:p>
            <a:pPr marL="298450" lvl="0" indent="-285750">
              <a:lnSpc>
                <a:spcPct val="100000"/>
              </a:lnSpc>
              <a:spcBef>
                <a:spcPts val="0"/>
              </a:spcBef>
              <a:buClrTx/>
              <a:buFont typeface="Courier New" panose="02070309020205020404" pitchFamily="49" charset="0"/>
              <a:buChar char="o"/>
              <a:tabLst>
                <a:tab pos="252095" algn="l"/>
              </a:tabLst>
            </a:pPr>
            <a:r>
              <a:rPr lang="en-US" sz="2200" cap="none" spc="-5" dirty="0">
                <a:solidFill>
                  <a:prstClr val="black"/>
                </a:solidFill>
                <a:cs typeface="MS Reference Sans Serif"/>
              </a:rPr>
              <a:t>Polio</a:t>
            </a:r>
            <a:r>
              <a:rPr lang="en-US" sz="2200" cap="none" spc="-105" dirty="0">
                <a:solidFill>
                  <a:prstClr val="black"/>
                </a:solidFill>
                <a:cs typeface="MS Reference Sans Serif"/>
              </a:rPr>
              <a:t> </a:t>
            </a:r>
            <a:r>
              <a:rPr lang="en-US" sz="2200" cap="none" spc="-5" dirty="0" smtClean="0">
                <a:solidFill>
                  <a:prstClr val="black"/>
                </a:solidFill>
                <a:cs typeface="MS Reference Sans Serif"/>
              </a:rPr>
              <a:t>Vaccination (</a:t>
            </a:r>
            <a:r>
              <a:rPr lang="en-US" sz="2200" cap="none" spc="-10" dirty="0" smtClean="0">
                <a:solidFill>
                  <a:prstClr val="black"/>
                </a:solidFill>
                <a:cs typeface="MS Reference Sans Serif"/>
              </a:rPr>
              <a:t>NOT </a:t>
            </a:r>
            <a:r>
              <a:rPr lang="en-US" sz="2200" cap="none" spc="-10" dirty="0">
                <a:solidFill>
                  <a:prstClr val="black"/>
                </a:solidFill>
                <a:cs typeface="MS Reference Sans Serif"/>
              </a:rPr>
              <a:t>AVAILABLE </a:t>
            </a:r>
            <a:r>
              <a:rPr lang="en-US" sz="2200" cap="none" spc="-40" dirty="0">
                <a:solidFill>
                  <a:prstClr val="black"/>
                </a:solidFill>
                <a:cs typeface="MS Reference Sans Serif"/>
              </a:rPr>
              <a:t>AT </a:t>
            </a:r>
            <a:r>
              <a:rPr lang="en-US" sz="2200" cap="none" dirty="0" smtClean="0">
                <a:solidFill>
                  <a:prstClr val="black"/>
                </a:solidFill>
                <a:cs typeface="MS Reference Sans Serif"/>
              </a:rPr>
              <a:t>SMC).</a:t>
            </a:r>
            <a:endParaRPr lang="en-US" sz="2200" cap="none" dirty="0">
              <a:solidFill>
                <a:prstClr val="black"/>
              </a:solidFill>
              <a:cs typeface="MS Reference Sans Serif"/>
            </a:endParaRPr>
          </a:p>
          <a:p>
            <a:pPr marL="298450" lvl="0" indent="-285750">
              <a:lnSpc>
                <a:spcPct val="100000"/>
              </a:lnSpc>
              <a:spcBef>
                <a:spcPts val="0"/>
              </a:spcBef>
              <a:buClrTx/>
              <a:buFont typeface="Courier New" panose="02070309020205020404" pitchFamily="49" charset="0"/>
              <a:buChar char="o"/>
              <a:tabLst>
                <a:tab pos="215900" algn="l"/>
              </a:tabLst>
            </a:pPr>
            <a:r>
              <a:rPr lang="en-US" sz="2200" cap="none" dirty="0">
                <a:solidFill>
                  <a:prstClr val="black"/>
                </a:solidFill>
                <a:cs typeface="MS Reference Sans Serif"/>
              </a:rPr>
              <a:t>Flu</a:t>
            </a:r>
            <a:r>
              <a:rPr lang="en-US" sz="2200" cap="none" spc="-110" dirty="0">
                <a:solidFill>
                  <a:prstClr val="black"/>
                </a:solidFill>
                <a:cs typeface="MS Reference Sans Serif"/>
              </a:rPr>
              <a:t> </a:t>
            </a:r>
            <a:r>
              <a:rPr lang="en-US" sz="2200" cap="none" spc="-5" dirty="0" smtClean="0">
                <a:solidFill>
                  <a:prstClr val="black"/>
                </a:solidFill>
                <a:cs typeface="MS Reference Sans Serif"/>
              </a:rPr>
              <a:t>Vaccination administered yearly</a:t>
            </a:r>
            <a:r>
              <a:rPr lang="en-US" sz="2200" cap="none" spc="-15" dirty="0" smtClean="0">
                <a:solidFill>
                  <a:prstClr val="black"/>
                </a:solidFill>
                <a:cs typeface="MS Reference Sans Serif"/>
              </a:rPr>
              <a:t> </a:t>
            </a:r>
            <a:r>
              <a:rPr lang="en-US" sz="2200" cap="none" dirty="0">
                <a:solidFill>
                  <a:prstClr val="black"/>
                </a:solidFill>
                <a:cs typeface="MS Reference Sans Serif"/>
              </a:rPr>
              <a:t>prior </a:t>
            </a:r>
            <a:r>
              <a:rPr lang="en-US" sz="2200" cap="none" spc="-5" dirty="0">
                <a:solidFill>
                  <a:prstClr val="black"/>
                </a:solidFill>
                <a:cs typeface="MS Reference Sans Serif"/>
              </a:rPr>
              <a:t>to </a:t>
            </a:r>
            <a:r>
              <a:rPr lang="en-US" sz="2200" cap="none" dirty="0">
                <a:solidFill>
                  <a:prstClr val="black"/>
                </a:solidFill>
                <a:cs typeface="MS Reference Sans Serif"/>
              </a:rPr>
              <a:t>clinical rotations. Currently</a:t>
            </a:r>
            <a:r>
              <a:rPr lang="en-US" sz="2200" cap="none" spc="-145" dirty="0">
                <a:solidFill>
                  <a:prstClr val="black"/>
                </a:solidFill>
                <a:cs typeface="MS Reference Sans Serif"/>
              </a:rPr>
              <a:t> </a:t>
            </a:r>
            <a:r>
              <a:rPr lang="en-US" sz="2200" cap="none" spc="-5" dirty="0">
                <a:solidFill>
                  <a:prstClr val="black"/>
                </a:solidFill>
                <a:cs typeface="MS Reference Sans Serif"/>
              </a:rPr>
              <a:t>$</a:t>
            </a:r>
            <a:r>
              <a:rPr lang="en-US" sz="2200" cap="none" spc="-5" dirty="0" smtClean="0">
                <a:solidFill>
                  <a:prstClr val="black"/>
                </a:solidFill>
                <a:cs typeface="MS Reference Sans Serif"/>
              </a:rPr>
              <a:t>14.</a:t>
            </a:r>
            <a:endParaRPr lang="en-US" sz="2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Fauzia Hassan 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470983"/>
      </p:ext>
    </p:extLst>
  </p:cSld>
  <p:clrMapOvr>
    <a:masterClrMapping/>
  </p:clrMapOvr>
  <p:transition spd="slow">
    <p:cover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25468"/>
            <a:ext cx="10364451" cy="1177448"/>
          </a:xfrm>
        </p:spPr>
        <p:txBody>
          <a:bodyPr/>
          <a:lstStyle/>
          <a:p>
            <a:r>
              <a:rPr lang="en-US" b="1" dirty="0" smtClean="0"/>
              <a:t>Services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628384"/>
            <a:ext cx="10363826" cy="4162815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>
                <a:latin typeface="+mj-lt"/>
              </a:rPr>
              <a:t>Tuberculosis </a:t>
            </a:r>
            <a:r>
              <a:rPr lang="en-US" sz="2600" dirty="0" smtClean="0">
                <a:latin typeface="+mj-lt"/>
              </a:rPr>
              <a:t>screening</a:t>
            </a:r>
          </a:p>
          <a:p>
            <a:pPr marL="0" indent="0">
              <a:buNone/>
            </a:pPr>
            <a:endParaRPr lang="en-US" sz="2600" dirty="0"/>
          </a:p>
          <a:p>
            <a:pPr marL="12700" marR="5080" lvl="0" indent="0">
              <a:lnSpc>
                <a:spcPct val="100000"/>
              </a:lnSpc>
              <a:spcBef>
                <a:spcPts val="0"/>
              </a:spcBef>
              <a:buClrTx/>
              <a:buNone/>
              <a:tabLst>
                <a:tab pos="644525" algn="l"/>
                <a:tab pos="954405" algn="l"/>
                <a:tab pos="3453765" algn="l"/>
                <a:tab pos="5183505" algn="l"/>
                <a:tab pos="5890260" algn="l"/>
                <a:tab pos="7929880" algn="l"/>
              </a:tabLst>
            </a:pPr>
            <a:r>
              <a:rPr lang="en-US" sz="2200" cap="none" spc="-10" dirty="0">
                <a:solidFill>
                  <a:prstClr val="black"/>
                </a:solidFill>
                <a:cs typeface="Bookman Old Style"/>
              </a:rPr>
              <a:t>TB </a:t>
            </a:r>
            <a:r>
              <a:rPr lang="en-US" sz="2200" cap="none" spc="-5" dirty="0">
                <a:solidFill>
                  <a:prstClr val="black"/>
                </a:solidFill>
                <a:cs typeface="Bookman Old Style"/>
              </a:rPr>
              <a:t>Clearance </a:t>
            </a:r>
            <a:r>
              <a:rPr lang="en-US" sz="2200" cap="none" dirty="0">
                <a:solidFill>
                  <a:prstClr val="black"/>
                </a:solidFill>
                <a:cs typeface="Bookman Old Style"/>
              </a:rPr>
              <a:t>for the Nursing </a:t>
            </a:r>
            <a:r>
              <a:rPr lang="en-US" sz="2200" cap="none" spc="-5" dirty="0">
                <a:solidFill>
                  <a:prstClr val="black"/>
                </a:solidFill>
                <a:cs typeface="Bookman Old Style"/>
              </a:rPr>
              <a:t>Program </a:t>
            </a:r>
            <a:r>
              <a:rPr lang="en-US" sz="2200" cap="none" dirty="0">
                <a:solidFill>
                  <a:prstClr val="black"/>
                </a:solidFill>
                <a:cs typeface="Bookman Old Style"/>
              </a:rPr>
              <a:t>is </a:t>
            </a:r>
            <a:r>
              <a:rPr lang="en-US" sz="2200" cap="none" spc="-5" dirty="0">
                <a:solidFill>
                  <a:prstClr val="black"/>
                </a:solidFill>
                <a:cs typeface="Bookman Old Style"/>
              </a:rPr>
              <a:t>done by </a:t>
            </a:r>
            <a:r>
              <a:rPr lang="en-US" sz="2200" cap="none" dirty="0">
                <a:solidFill>
                  <a:prstClr val="black"/>
                </a:solidFill>
                <a:cs typeface="Bookman Old Style"/>
              </a:rPr>
              <a:t>the 2 Step </a:t>
            </a:r>
            <a:r>
              <a:rPr lang="en-US" sz="2200" cap="none" spc="-10" dirty="0">
                <a:solidFill>
                  <a:prstClr val="black"/>
                </a:solidFill>
                <a:cs typeface="Bookman Old Style"/>
              </a:rPr>
              <a:t>TB </a:t>
            </a:r>
            <a:r>
              <a:rPr lang="en-US" sz="2200" cap="none" spc="-5" dirty="0">
                <a:solidFill>
                  <a:prstClr val="black"/>
                </a:solidFill>
                <a:cs typeface="Bookman Old Style"/>
              </a:rPr>
              <a:t>(</a:t>
            </a:r>
            <a:r>
              <a:rPr lang="en-US" sz="2200" cap="none" spc="-5" dirty="0" err="1">
                <a:solidFill>
                  <a:prstClr val="black"/>
                </a:solidFill>
                <a:cs typeface="Bookman Old Style"/>
              </a:rPr>
              <a:t>Mantoux</a:t>
            </a:r>
            <a:r>
              <a:rPr lang="en-US" sz="2200" cap="none" spc="-5" dirty="0">
                <a:solidFill>
                  <a:prstClr val="black"/>
                </a:solidFill>
                <a:cs typeface="Bookman Old Style"/>
              </a:rPr>
              <a:t>)  </a:t>
            </a:r>
            <a:r>
              <a:rPr lang="en-US" sz="2200" cap="none" dirty="0" smtClean="0">
                <a:solidFill>
                  <a:prstClr val="black"/>
                </a:solidFill>
                <a:cs typeface="Bookman Old Style"/>
              </a:rPr>
              <a:t>test. </a:t>
            </a:r>
            <a:r>
              <a:rPr lang="en-US" sz="2200" cap="none" spc="-5" dirty="0" smtClean="0">
                <a:solidFill>
                  <a:prstClr val="black"/>
                </a:solidFill>
                <a:cs typeface="Bookman Old Style"/>
              </a:rPr>
              <a:t>1</a:t>
            </a:r>
            <a:r>
              <a:rPr lang="en-US" sz="2200" cap="none" spc="-7" baseline="25462" dirty="0" smtClean="0">
                <a:solidFill>
                  <a:prstClr val="black"/>
                </a:solidFill>
                <a:cs typeface="Bookman Old Style"/>
              </a:rPr>
              <a:t>st </a:t>
            </a:r>
            <a:r>
              <a:rPr lang="en-US" sz="2200" cap="none" spc="-10" dirty="0">
                <a:solidFill>
                  <a:prstClr val="black"/>
                </a:solidFill>
                <a:cs typeface="Bookman Old Style"/>
              </a:rPr>
              <a:t>TB </a:t>
            </a:r>
            <a:r>
              <a:rPr lang="en-US" sz="2200" cap="none" dirty="0">
                <a:solidFill>
                  <a:prstClr val="black"/>
                </a:solidFill>
                <a:cs typeface="Bookman Old Style"/>
              </a:rPr>
              <a:t>test cost is </a:t>
            </a:r>
            <a:r>
              <a:rPr lang="en-US" sz="2200" b="1" cap="none" spc="-5" dirty="0" smtClean="0">
                <a:solidFill>
                  <a:prstClr val="black"/>
                </a:solidFill>
                <a:cs typeface="Bookman Old Style"/>
              </a:rPr>
              <a:t>$18 </a:t>
            </a:r>
            <a:r>
              <a:rPr lang="en-US" sz="2200" cap="none" dirty="0">
                <a:solidFill>
                  <a:prstClr val="black"/>
                </a:solidFill>
                <a:cs typeface="Bookman Old Style"/>
              </a:rPr>
              <a:t>&amp; second </a:t>
            </a:r>
            <a:r>
              <a:rPr lang="en-US" sz="2200" cap="none" spc="-10" dirty="0">
                <a:solidFill>
                  <a:prstClr val="black"/>
                </a:solidFill>
                <a:cs typeface="Bookman Old Style"/>
              </a:rPr>
              <a:t>TB </a:t>
            </a:r>
            <a:r>
              <a:rPr lang="en-US" sz="2200" cap="none" dirty="0">
                <a:solidFill>
                  <a:prstClr val="black"/>
                </a:solidFill>
                <a:cs typeface="Bookman Old Style"/>
              </a:rPr>
              <a:t>test</a:t>
            </a:r>
            <a:r>
              <a:rPr lang="en-US" sz="2200" cap="none" spc="330" dirty="0">
                <a:solidFill>
                  <a:prstClr val="black"/>
                </a:solidFill>
                <a:cs typeface="Bookman Old Style"/>
              </a:rPr>
              <a:t> </a:t>
            </a:r>
            <a:r>
              <a:rPr lang="en-US" sz="2200" cap="none" dirty="0">
                <a:solidFill>
                  <a:prstClr val="black"/>
                </a:solidFill>
                <a:cs typeface="Bookman Old Style"/>
              </a:rPr>
              <a:t>is</a:t>
            </a:r>
            <a:r>
              <a:rPr lang="en-US" sz="2200" cap="none" spc="25" dirty="0">
                <a:solidFill>
                  <a:prstClr val="black"/>
                </a:solidFill>
                <a:cs typeface="Bookman Old Style"/>
              </a:rPr>
              <a:t> </a:t>
            </a:r>
            <a:r>
              <a:rPr lang="en-US" sz="2200" b="1" cap="none" spc="-5" dirty="0">
                <a:solidFill>
                  <a:prstClr val="black"/>
                </a:solidFill>
                <a:cs typeface="Bookman Old Style"/>
              </a:rPr>
              <a:t>$</a:t>
            </a:r>
            <a:r>
              <a:rPr lang="en-US" sz="2200" b="1" cap="none" spc="-5" dirty="0" smtClean="0">
                <a:solidFill>
                  <a:prstClr val="black"/>
                </a:solidFill>
                <a:cs typeface="Bookman Old Style"/>
              </a:rPr>
              <a:t>18. </a:t>
            </a:r>
          </a:p>
          <a:p>
            <a:pPr marL="12700" marR="5080" lvl="0" indent="0">
              <a:lnSpc>
                <a:spcPct val="100000"/>
              </a:lnSpc>
              <a:spcBef>
                <a:spcPts val="0"/>
              </a:spcBef>
              <a:buClrTx/>
              <a:buNone/>
              <a:tabLst>
                <a:tab pos="644525" algn="l"/>
                <a:tab pos="954405" algn="l"/>
                <a:tab pos="3453765" algn="l"/>
                <a:tab pos="5183505" algn="l"/>
                <a:tab pos="5890260" algn="l"/>
                <a:tab pos="7929880" algn="l"/>
              </a:tabLst>
            </a:pPr>
            <a:r>
              <a:rPr lang="en-US" sz="2200" cap="none" spc="-10" dirty="0" smtClean="0">
                <a:solidFill>
                  <a:prstClr val="black"/>
                </a:solidFill>
                <a:cs typeface="Bookman Old Style"/>
              </a:rPr>
              <a:t>The </a:t>
            </a:r>
            <a:r>
              <a:rPr lang="en-US" sz="2200" cap="none" spc="-5" dirty="0">
                <a:solidFill>
                  <a:prstClr val="black"/>
                </a:solidFill>
                <a:cs typeface="Bookman Old Style"/>
              </a:rPr>
              <a:t>2</a:t>
            </a:r>
            <a:r>
              <a:rPr lang="en-US" sz="2200" cap="none" spc="-7" baseline="25462" dirty="0">
                <a:solidFill>
                  <a:prstClr val="black"/>
                </a:solidFill>
                <a:cs typeface="Bookman Old Style"/>
              </a:rPr>
              <a:t>nd  </a:t>
            </a:r>
            <a:r>
              <a:rPr lang="en-US" sz="2200" cap="none" spc="-10" dirty="0">
                <a:solidFill>
                  <a:prstClr val="black"/>
                </a:solidFill>
                <a:cs typeface="Bookman Old Style"/>
              </a:rPr>
              <a:t>TB </a:t>
            </a:r>
            <a:r>
              <a:rPr lang="en-US" sz="2200" cap="none" dirty="0">
                <a:solidFill>
                  <a:prstClr val="black"/>
                </a:solidFill>
                <a:cs typeface="Bookman Old Style"/>
              </a:rPr>
              <a:t>test</a:t>
            </a:r>
            <a:r>
              <a:rPr lang="en-US" sz="2200" cap="none" spc="-160" dirty="0">
                <a:solidFill>
                  <a:prstClr val="black"/>
                </a:solidFill>
                <a:cs typeface="Bookman Old Style"/>
              </a:rPr>
              <a:t> </a:t>
            </a:r>
            <a:r>
              <a:rPr lang="en-US" sz="2200" cap="none" dirty="0">
                <a:solidFill>
                  <a:prstClr val="black"/>
                </a:solidFill>
                <a:cs typeface="Bookman Old Style"/>
              </a:rPr>
              <a:t>is </a:t>
            </a:r>
            <a:r>
              <a:rPr lang="en-US" sz="2200" cap="none" spc="-5" dirty="0">
                <a:solidFill>
                  <a:prstClr val="black"/>
                </a:solidFill>
                <a:cs typeface="Bookman Old Style"/>
              </a:rPr>
              <a:t>placed </a:t>
            </a:r>
            <a:r>
              <a:rPr lang="en-US" sz="2200" cap="none" dirty="0">
                <a:solidFill>
                  <a:prstClr val="black"/>
                </a:solidFill>
                <a:cs typeface="Bookman Old Style"/>
              </a:rPr>
              <a:t> </a:t>
            </a:r>
            <a:r>
              <a:rPr lang="en-US" sz="2200" cap="none" spc="-5" dirty="0">
                <a:solidFill>
                  <a:prstClr val="black"/>
                </a:solidFill>
                <a:cs typeface="Bookman Old Style"/>
              </a:rPr>
              <a:t>one </a:t>
            </a:r>
            <a:r>
              <a:rPr lang="en-US" sz="2200" cap="none" spc="5" dirty="0">
                <a:solidFill>
                  <a:prstClr val="black"/>
                </a:solidFill>
                <a:cs typeface="Bookman Old Style"/>
              </a:rPr>
              <a:t>week </a:t>
            </a:r>
            <a:r>
              <a:rPr lang="en-US" sz="2200" cap="none" spc="-5" dirty="0">
                <a:solidFill>
                  <a:prstClr val="black"/>
                </a:solidFill>
                <a:cs typeface="Bookman Old Style"/>
              </a:rPr>
              <a:t>after </a:t>
            </a:r>
            <a:r>
              <a:rPr lang="en-US" sz="2200" cap="none" dirty="0">
                <a:solidFill>
                  <a:prstClr val="black"/>
                </a:solidFill>
                <a:cs typeface="Bookman Old Style"/>
              </a:rPr>
              <a:t>the 1</a:t>
            </a:r>
            <a:r>
              <a:rPr lang="en-US" sz="2200" cap="none" baseline="25462" dirty="0">
                <a:solidFill>
                  <a:prstClr val="black"/>
                </a:solidFill>
                <a:cs typeface="Bookman Old Style"/>
              </a:rPr>
              <a:t>st</a:t>
            </a:r>
            <a:r>
              <a:rPr lang="en-US" sz="2200" cap="none" spc="254" baseline="25462" dirty="0">
                <a:solidFill>
                  <a:prstClr val="black"/>
                </a:solidFill>
                <a:cs typeface="Bookman Old Style"/>
              </a:rPr>
              <a:t> </a:t>
            </a:r>
            <a:r>
              <a:rPr lang="en-US" sz="2200" cap="none" dirty="0">
                <a:solidFill>
                  <a:prstClr val="black"/>
                </a:solidFill>
                <a:cs typeface="Bookman Old Style"/>
              </a:rPr>
              <a:t>is </a:t>
            </a:r>
            <a:r>
              <a:rPr lang="en-US" sz="2200" cap="none" dirty="0" smtClean="0">
                <a:solidFill>
                  <a:prstClr val="black"/>
                </a:solidFill>
                <a:cs typeface="Bookman Old Style"/>
              </a:rPr>
              <a:t>read. </a:t>
            </a:r>
            <a:r>
              <a:rPr lang="en-US" sz="2200" cap="none" spc="-10" dirty="0" smtClean="0">
                <a:solidFill>
                  <a:prstClr val="black"/>
                </a:solidFill>
                <a:cs typeface="Bookman Old Style"/>
              </a:rPr>
              <a:t>TB </a:t>
            </a:r>
            <a:r>
              <a:rPr lang="en-US" sz="2200" cap="none" dirty="0">
                <a:solidFill>
                  <a:prstClr val="black"/>
                </a:solidFill>
                <a:cs typeface="Bookman Old Style"/>
              </a:rPr>
              <a:t>test must </a:t>
            </a:r>
            <a:r>
              <a:rPr lang="en-US" sz="2200" cap="none" spc="-5" dirty="0">
                <a:solidFill>
                  <a:prstClr val="black"/>
                </a:solidFill>
                <a:cs typeface="Bookman Old Style"/>
              </a:rPr>
              <a:t>be </a:t>
            </a:r>
            <a:r>
              <a:rPr lang="en-US" sz="2200" cap="none" dirty="0">
                <a:solidFill>
                  <a:prstClr val="black"/>
                </a:solidFill>
                <a:cs typeface="Bookman Old Style"/>
              </a:rPr>
              <a:t>read </a:t>
            </a:r>
            <a:r>
              <a:rPr lang="en-US" sz="2200" cap="none" spc="-5" dirty="0">
                <a:solidFill>
                  <a:prstClr val="black"/>
                </a:solidFill>
                <a:cs typeface="Bookman Old Style"/>
              </a:rPr>
              <a:t>48 </a:t>
            </a:r>
            <a:r>
              <a:rPr lang="en-US" sz="2200" cap="none" dirty="0">
                <a:solidFill>
                  <a:prstClr val="black"/>
                </a:solidFill>
                <a:cs typeface="Bookman Old Style"/>
              </a:rPr>
              <a:t>to </a:t>
            </a:r>
            <a:r>
              <a:rPr lang="en-US" sz="2200" cap="none" spc="-5" dirty="0">
                <a:solidFill>
                  <a:prstClr val="black"/>
                </a:solidFill>
                <a:cs typeface="Bookman Old Style"/>
              </a:rPr>
              <a:t>72 hours after</a:t>
            </a:r>
            <a:r>
              <a:rPr lang="en-US" sz="2200" cap="none" spc="-40" dirty="0">
                <a:solidFill>
                  <a:prstClr val="black"/>
                </a:solidFill>
                <a:cs typeface="Bookman Old Style"/>
              </a:rPr>
              <a:t> </a:t>
            </a:r>
            <a:r>
              <a:rPr lang="en-US" sz="2200" cap="none" dirty="0">
                <a:solidFill>
                  <a:prstClr val="black"/>
                </a:solidFill>
                <a:cs typeface="Bookman Old Style"/>
              </a:rPr>
              <a:t>it</a:t>
            </a:r>
            <a:r>
              <a:rPr lang="en-US" sz="2200" cap="none" spc="-5" dirty="0">
                <a:solidFill>
                  <a:prstClr val="black"/>
                </a:solidFill>
                <a:cs typeface="Bookman Old Style"/>
              </a:rPr>
              <a:t> </a:t>
            </a:r>
            <a:r>
              <a:rPr lang="en-US" sz="2200" cap="none" dirty="0">
                <a:solidFill>
                  <a:prstClr val="black"/>
                </a:solidFill>
                <a:cs typeface="Bookman Old Style"/>
              </a:rPr>
              <a:t>is  </a:t>
            </a:r>
            <a:r>
              <a:rPr lang="en-US" sz="2200" cap="none" spc="-5" dirty="0" smtClean="0">
                <a:solidFill>
                  <a:prstClr val="black"/>
                </a:solidFill>
                <a:cs typeface="Bookman Old Style"/>
              </a:rPr>
              <a:t>placed. Failure </a:t>
            </a:r>
            <a:r>
              <a:rPr lang="en-US" sz="2200" cap="none" dirty="0">
                <a:solidFill>
                  <a:prstClr val="black"/>
                </a:solidFill>
                <a:cs typeface="Bookman Old Style"/>
              </a:rPr>
              <a:t>to return for </a:t>
            </a:r>
            <a:r>
              <a:rPr lang="en-US" sz="2200" cap="none" spc="-5" dirty="0">
                <a:solidFill>
                  <a:prstClr val="black"/>
                </a:solidFill>
                <a:cs typeface="Bookman Old Style"/>
              </a:rPr>
              <a:t>reading </a:t>
            </a:r>
            <a:r>
              <a:rPr lang="en-US" sz="2200" cap="none" dirty="0">
                <a:solidFill>
                  <a:prstClr val="black"/>
                </a:solidFill>
                <a:cs typeface="Bookman Old Style"/>
              </a:rPr>
              <a:t>requires a </a:t>
            </a:r>
            <a:r>
              <a:rPr lang="en-US" sz="2200" b="1" cap="none" dirty="0">
                <a:solidFill>
                  <a:prstClr val="black"/>
                </a:solidFill>
                <a:cs typeface="Bookman Old Style"/>
              </a:rPr>
              <a:t>retesting fee </a:t>
            </a:r>
            <a:r>
              <a:rPr lang="en-US" sz="2200" b="1" cap="none" spc="-5" dirty="0">
                <a:solidFill>
                  <a:prstClr val="black"/>
                </a:solidFill>
                <a:cs typeface="Bookman Old Style"/>
              </a:rPr>
              <a:t>of</a:t>
            </a:r>
            <a:r>
              <a:rPr lang="en-US" sz="2200" b="1" cap="none" dirty="0">
                <a:solidFill>
                  <a:prstClr val="black"/>
                </a:solidFill>
                <a:cs typeface="Bookman Old Style"/>
              </a:rPr>
              <a:t> </a:t>
            </a:r>
            <a:r>
              <a:rPr lang="en-US" sz="2200" b="1" cap="none" spc="-5" dirty="0">
                <a:solidFill>
                  <a:prstClr val="black"/>
                </a:solidFill>
                <a:cs typeface="Bookman Old Style"/>
              </a:rPr>
              <a:t>$</a:t>
            </a:r>
            <a:r>
              <a:rPr lang="en-US" sz="2200" b="1" cap="none" spc="-5" dirty="0" smtClean="0">
                <a:solidFill>
                  <a:prstClr val="black"/>
                </a:solidFill>
                <a:cs typeface="Bookman Old Style"/>
              </a:rPr>
              <a:t>25</a:t>
            </a:r>
            <a:r>
              <a:rPr lang="en-US" sz="2200" cap="none" spc="-5" dirty="0" smtClean="0">
                <a:solidFill>
                  <a:prstClr val="black"/>
                </a:solidFill>
                <a:cs typeface="Bookman Old Style"/>
              </a:rPr>
              <a:t>. </a:t>
            </a:r>
          </a:p>
          <a:p>
            <a:pPr marL="12700" marR="5080" lvl="0" indent="0">
              <a:lnSpc>
                <a:spcPct val="100000"/>
              </a:lnSpc>
              <a:spcBef>
                <a:spcPts val="0"/>
              </a:spcBef>
              <a:buClrTx/>
              <a:buNone/>
              <a:tabLst>
                <a:tab pos="644525" algn="l"/>
                <a:tab pos="954405" algn="l"/>
                <a:tab pos="3453765" algn="l"/>
                <a:tab pos="5183505" algn="l"/>
                <a:tab pos="5890260" algn="l"/>
                <a:tab pos="7929880" algn="l"/>
              </a:tabLst>
            </a:pPr>
            <a:endParaRPr lang="en-US" sz="2200" cap="none" spc="-5" dirty="0" smtClean="0">
              <a:solidFill>
                <a:prstClr val="black"/>
              </a:solidFill>
              <a:cs typeface="Bookman Old Style"/>
            </a:endParaRPr>
          </a:p>
          <a:p>
            <a:pPr marL="12700" marR="5080" lvl="0" indent="0">
              <a:lnSpc>
                <a:spcPct val="100000"/>
              </a:lnSpc>
              <a:spcBef>
                <a:spcPts val="0"/>
              </a:spcBef>
              <a:buClrTx/>
              <a:buNone/>
              <a:tabLst>
                <a:tab pos="644525" algn="l"/>
                <a:tab pos="954405" algn="l"/>
                <a:tab pos="3453765" algn="l"/>
                <a:tab pos="5183505" algn="l"/>
                <a:tab pos="5890260" algn="l"/>
                <a:tab pos="7929880" algn="l"/>
              </a:tabLst>
            </a:pPr>
            <a:r>
              <a:rPr lang="en-US" sz="2200" cap="none" spc="10" dirty="0" smtClean="0">
                <a:solidFill>
                  <a:prstClr val="black"/>
                </a:solidFill>
                <a:cs typeface="Bookman Old Style"/>
              </a:rPr>
              <a:t>For a positive</a:t>
            </a:r>
            <a:r>
              <a:rPr lang="en-US" sz="2200" cap="none" dirty="0" smtClean="0">
                <a:solidFill>
                  <a:prstClr val="black"/>
                </a:solidFill>
                <a:cs typeface="Bookman Old Style"/>
              </a:rPr>
              <a:t> </a:t>
            </a:r>
            <a:r>
              <a:rPr lang="en-US" sz="2200" cap="none" spc="-10" dirty="0">
                <a:solidFill>
                  <a:prstClr val="black"/>
                </a:solidFill>
                <a:cs typeface="Bookman Old Style"/>
              </a:rPr>
              <a:t>TB </a:t>
            </a:r>
            <a:r>
              <a:rPr lang="en-US" sz="2200" cap="none" dirty="0" smtClean="0">
                <a:solidFill>
                  <a:prstClr val="black"/>
                </a:solidFill>
                <a:cs typeface="Bookman Old Style"/>
              </a:rPr>
              <a:t>test</a:t>
            </a:r>
            <a:r>
              <a:rPr lang="en-US" sz="2200" cap="none" spc="-5" dirty="0" smtClean="0">
                <a:solidFill>
                  <a:prstClr val="black"/>
                </a:solidFill>
                <a:cs typeface="Bookman Old Style"/>
              </a:rPr>
              <a:t> </a:t>
            </a:r>
            <a:r>
              <a:rPr lang="en-US" sz="2200" cap="none" spc="-5" dirty="0">
                <a:solidFill>
                  <a:prstClr val="black"/>
                </a:solidFill>
                <a:cs typeface="Bookman Old Style"/>
              </a:rPr>
              <a:t>or documented history of </a:t>
            </a:r>
            <a:r>
              <a:rPr lang="en-US" sz="2200" cap="none" dirty="0">
                <a:solidFill>
                  <a:prstClr val="black"/>
                </a:solidFill>
                <a:cs typeface="Bookman Old Style"/>
              </a:rPr>
              <a:t>a </a:t>
            </a:r>
            <a:r>
              <a:rPr lang="en-US" sz="2200" cap="none" spc="-5" dirty="0" smtClean="0">
                <a:solidFill>
                  <a:prstClr val="black"/>
                </a:solidFill>
                <a:cs typeface="Bookman Old Style"/>
              </a:rPr>
              <a:t>positive</a:t>
            </a:r>
            <a:r>
              <a:rPr lang="en-US" sz="2200" cap="none" dirty="0" smtClean="0">
                <a:solidFill>
                  <a:prstClr val="black"/>
                </a:solidFill>
                <a:cs typeface="Bookman Old Style"/>
              </a:rPr>
              <a:t> </a:t>
            </a:r>
            <a:r>
              <a:rPr lang="en-US" sz="2200" cap="none" spc="-10" dirty="0">
                <a:solidFill>
                  <a:prstClr val="black"/>
                </a:solidFill>
                <a:cs typeface="Bookman Old Style"/>
              </a:rPr>
              <a:t>TB </a:t>
            </a:r>
            <a:r>
              <a:rPr lang="en-US" sz="2200" cap="none" dirty="0">
                <a:solidFill>
                  <a:prstClr val="black"/>
                </a:solidFill>
                <a:cs typeface="Bookman Old Style"/>
              </a:rPr>
              <a:t>test, a chest </a:t>
            </a:r>
            <a:r>
              <a:rPr lang="en-US" sz="2200" cap="none" spc="-5" dirty="0">
                <a:solidFill>
                  <a:prstClr val="black"/>
                </a:solidFill>
                <a:cs typeface="Bookman Old Style"/>
              </a:rPr>
              <a:t>x-  </a:t>
            </a:r>
            <a:r>
              <a:rPr lang="en-US" sz="2200" cap="none" dirty="0">
                <a:solidFill>
                  <a:prstClr val="black"/>
                </a:solidFill>
                <a:cs typeface="Bookman Old Style"/>
              </a:rPr>
              <a:t>ray (CXR) must </a:t>
            </a:r>
            <a:r>
              <a:rPr lang="en-US" sz="2200" cap="none" spc="-5" dirty="0">
                <a:solidFill>
                  <a:prstClr val="black"/>
                </a:solidFill>
                <a:cs typeface="Bookman Old Style"/>
              </a:rPr>
              <a:t>be done </a:t>
            </a:r>
            <a:r>
              <a:rPr lang="en-US" sz="2200" cap="none" dirty="0">
                <a:solidFill>
                  <a:prstClr val="black"/>
                </a:solidFill>
                <a:cs typeface="Bookman Old Style"/>
              </a:rPr>
              <a:t>to </a:t>
            </a:r>
            <a:r>
              <a:rPr lang="en-US" sz="2200" cap="none" spc="-5" dirty="0">
                <a:solidFill>
                  <a:prstClr val="black"/>
                </a:solidFill>
                <a:cs typeface="Bookman Old Style"/>
              </a:rPr>
              <a:t>document</a:t>
            </a:r>
            <a:r>
              <a:rPr lang="en-US" sz="2200" cap="none" spc="65" dirty="0">
                <a:solidFill>
                  <a:prstClr val="black"/>
                </a:solidFill>
                <a:cs typeface="Bookman Old Style"/>
              </a:rPr>
              <a:t> </a:t>
            </a:r>
            <a:r>
              <a:rPr lang="en-US" sz="2200" cap="none" spc="-10" dirty="0">
                <a:solidFill>
                  <a:prstClr val="black"/>
                </a:solidFill>
                <a:cs typeface="Bookman Old Style"/>
              </a:rPr>
              <a:t>TB</a:t>
            </a:r>
            <a:r>
              <a:rPr lang="en-US" sz="2200" cap="none" spc="15" dirty="0">
                <a:solidFill>
                  <a:prstClr val="black"/>
                </a:solidFill>
                <a:cs typeface="Bookman Old Style"/>
              </a:rPr>
              <a:t> </a:t>
            </a:r>
            <a:r>
              <a:rPr lang="en-US" sz="2200" cap="none" spc="-5" dirty="0">
                <a:solidFill>
                  <a:prstClr val="black"/>
                </a:solidFill>
                <a:cs typeface="Bookman Old Style"/>
              </a:rPr>
              <a:t>clearance</a:t>
            </a:r>
            <a:r>
              <a:rPr lang="en-US" sz="2200" cap="none" spc="-5" dirty="0" smtClean="0">
                <a:solidFill>
                  <a:prstClr val="black"/>
                </a:solidFill>
                <a:cs typeface="Bookman Old Style"/>
              </a:rPr>
              <a:t>.</a:t>
            </a:r>
          </a:p>
          <a:p>
            <a:pPr marL="12700" marR="5080" lvl="0" indent="0">
              <a:lnSpc>
                <a:spcPct val="100000"/>
              </a:lnSpc>
              <a:spcBef>
                <a:spcPts val="0"/>
              </a:spcBef>
              <a:buClrTx/>
              <a:buNone/>
              <a:tabLst>
                <a:tab pos="644525" algn="l"/>
                <a:tab pos="954405" algn="l"/>
                <a:tab pos="3453765" algn="l"/>
                <a:tab pos="5183505" algn="l"/>
                <a:tab pos="5890260" algn="l"/>
                <a:tab pos="7929880" algn="l"/>
              </a:tabLst>
            </a:pPr>
            <a:r>
              <a:rPr lang="en-US" sz="2200" cap="none" dirty="0" smtClean="0">
                <a:solidFill>
                  <a:prstClr val="black"/>
                </a:solidFill>
                <a:cs typeface="Bookman Old Style"/>
              </a:rPr>
              <a:t>CXR </a:t>
            </a:r>
            <a:r>
              <a:rPr lang="en-US" sz="2200" cap="none" dirty="0">
                <a:solidFill>
                  <a:prstClr val="black"/>
                </a:solidFill>
                <a:cs typeface="Bookman Old Style"/>
              </a:rPr>
              <a:t>can </a:t>
            </a:r>
            <a:r>
              <a:rPr lang="en-US" sz="2200" cap="none" spc="-5" dirty="0">
                <a:solidFill>
                  <a:prstClr val="black"/>
                </a:solidFill>
                <a:cs typeface="Bookman Old Style"/>
              </a:rPr>
              <a:t>be done</a:t>
            </a:r>
            <a:r>
              <a:rPr lang="en-US" sz="2200" cap="none" spc="-50" dirty="0">
                <a:solidFill>
                  <a:prstClr val="black"/>
                </a:solidFill>
                <a:cs typeface="Bookman Old Style"/>
              </a:rPr>
              <a:t> </a:t>
            </a:r>
            <a:r>
              <a:rPr lang="en-US" sz="2200" cap="none" dirty="0">
                <a:solidFill>
                  <a:prstClr val="black"/>
                </a:solidFill>
                <a:cs typeface="Bookman Old Style"/>
              </a:rPr>
              <a:t>for</a:t>
            </a:r>
            <a:r>
              <a:rPr lang="en-US" sz="2200" cap="none" spc="-25" dirty="0">
                <a:solidFill>
                  <a:prstClr val="black"/>
                </a:solidFill>
                <a:cs typeface="Bookman Old Style"/>
              </a:rPr>
              <a:t> </a:t>
            </a:r>
            <a:r>
              <a:rPr lang="en-US" sz="2200" cap="none" spc="-5" dirty="0">
                <a:solidFill>
                  <a:prstClr val="black"/>
                </a:solidFill>
                <a:cs typeface="Bookman Old Style"/>
              </a:rPr>
              <a:t>$30  </a:t>
            </a:r>
            <a:r>
              <a:rPr lang="en-US" sz="2200" cap="none" dirty="0">
                <a:solidFill>
                  <a:prstClr val="black"/>
                </a:solidFill>
                <a:cs typeface="Bookman Old Style"/>
              </a:rPr>
              <a:t>with </a:t>
            </a:r>
            <a:r>
              <a:rPr lang="en-US" sz="2200" cap="none" spc="-5" dirty="0">
                <a:solidFill>
                  <a:prstClr val="black"/>
                </a:solidFill>
                <a:cs typeface="Bookman Old Style"/>
              </a:rPr>
              <a:t>an SMC Health </a:t>
            </a:r>
            <a:r>
              <a:rPr lang="en-US" sz="2200" cap="none" dirty="0">
                <a:solidFill>
                  <a:prstClr val="black"/>
                </a:solidFill>
                <a:cs typeface="Bookman Old Style"/>
              </a:rPr>
              <a:t>Services</a:t>
            </a:r>
            <a:r>
              <a:rPr lang="en-US" sz="2200" cap="none" spc="20" dirty="0">
                <a:solidFill>
                  <a:prstClr val="black"/>
                </a:solidFill>
                <a:cs typeface="Bookman Old Style"/>
              </a:rPr>
              <a:t> </a:t>
            </a:r>
            <a:r>
              <a:rPr lang="en-US" sz="2200" cap="none" dirty="0">
                <a:solidFill>
                  <a:prstClr val="black"/>
                </a:solidFill>
                <a:cs typeface="Bookman Old Style"/>
              </a:rPr>
              <a:t>Center</a:t>
            </a:r>
            <a:r>
              <a:rPr lang="en-US" sz="2200" cap="none" spc="-5" dirty="0">
                <a:solidFill>
                  <a:prstClr val="black"/>
                </a:solidFill>
                <a:cs typeface="Bookman Old Style"/>
              </a:rPr>
              <a:t> </a:t>
            </a:r>
            <a:r>
              <a:rPr lang="en-US" sz="2200" cap="none" dirty="0">
                <a:solidFill>
                  <a:prstClr val="black"/>
                </a:solidFill>
                <a:cs typeface="Bookman Old Style"/>
              </a:rPr>
              <a:t>referral</a:t>
            </a:r>
            <a:r>
              <a:rPr lang="en-US" sz="2200" cap="none" dirty="0" smtClean="0">
                <a:solidFill>
                  <a:prstClr val="black"/>
                </a:solidFill>
                <a:cs typeface="Bookman Old Style"/>
              </a:rPr>
              <a:t>.</a:t>
            </a:r>
          </a:p>
          <a:p>
            <a:pPr marL="12700" marR="5080" lvl="0" indent="0">
              <a:lnSpc>
                <a:spcPct val="100000"/>
              </a:lnSpc>
              <a:spcBef>
                <a:spcPts val="0"/>
              </a:spcBef>
              <a:buClrTx/>
              <a:buNone/>
              <a:tabLst>
                <a:tab pos="644525" algn="l"/>
                <a:tab pos="954405" algn="l"/>
                <a:tab pos="3453765" algn="l"/>
                <a:tab pos="5183505" algn="l"/>
                <a:tab pos="5890260" algn="l"/>
                <a:tab pos="7929880" algn="l"/>
              </a:tabLst>
            </a:pPr>
            <a:endParaRPr lang="en-US" sz="2200" cap="none" dirty="0" smtClean="0">
              <a:solidFill>
                <a:prstClr val="black"/>
              </a:solidFill>
              <a:cs typeface="Bookman Old Style"/>
            </a:endParaRPr>
          </a:p>
          <a:p>
            <a:pPr marL="12700" marR="5080" lvl="0" indent="0">
              <a:lnSpc>
                <a:spcPct val="100000"/>
              </a:lnSpc>
              <a:spcBef>
                <a:spcPts val="0"/>
              </a:spcBef>
              <a:buClrTx/>
              <a:buNone/>
              <a:tabLst>
                <a:tab pos="644525" algn="l"/>
                <a:tab pos="954405" algn="l"/>
                <a:tab pos="3453765" algn="l"/>
                <a:tab pos="5183505" algn="l"/>
                <a:tab pos="5890260" algn="l"/>
                <a:tab pos="7929880" algn="l"/>
              </a:tabLst>
            </a:pPr>
            <a:r>
              <a:rPr lang="en-US" sz="2200" cap="none" dirty="0" smtClean="0">
                <a:solidFill>
                  <a:prstClr val="black"/>
                </a:solidFill>
                <a:cs typeface="Bookman Old Style"/>
              </a:rPr>
              <a:t>(</a:t>
            </a:r>
            <a:r>
              <a:rPr lang="en-US" sz="2200" cap="none" dirty="0">
                <a:solidFill>
                  <a:prstClr val="black"/>
                </a:solidFill>
                <a:cs typeface="Bookman Old Style"/>
              </a:rPr>
              <a:t>Please </a:t>
            </a:r>
            <a:r>
              <a:rPr lang="en-US" sz="2200" cap="none" spc="-5" dirty="0">
                <a:solidFill>
                  <a:prstClr val="black"/>
                </a:solidFill>
                <a:cs typeface="Bookman Old Style"/>
              </a:rPr>
              <a:t>note: </a:t>
            </a:r>
            <a:r>
              <a:rPr lang="en-US" sz="2200" cap="none" spc="-10" dirty="0">
                <a:solidFill>
                  <a:prstClr val="black"/>
                </a:solidFill>
                <a:cs typeface="Bookman Old Style"/>
              </a:rPr>
              <a:t>TB </a:t>
            </a:r>
            <a:r>
              <a:rPr lang="en-US" sz="2200" cap="none" spc="-5" dirty="0">
                <a:solidFill>
                  <a:prstClr val="black"/>
                </a:solidFill>
                <a:cs typeface="Bookman Old Style"/>
              </a:rPr>
              <a:t>Test</a:t>
            </a:r>
            <a:r>
              <a:rPr lang="en-US" sz="2200" cap="none" spc="-45" dirty="0">
                <a:solidFill>
                  <a:prstClr val="black"/>
                </a:solidFill>
                <a:cs typeface="Bookman Old Style"/>
              </a:rPr>
              <a:t> </a:t>
            </a:r>
            <a:r>
              <a:rPr lang="en-US" sz="2200" cap="none" dirty="0">
                <a:solidFill>
                  <a:prstClr val="black"/>
                </a:solidFill>
                <a:cs typeface="Bookman Old Style"/>
              </a:rPr>
              <a:t>must</a:t>
            </a:r>
            <a:r>
              <a:rPr lang="en-US" sz="2200" cap="none" spc="-20" dirty="0">
                <a:solidFill>
                  <a:prstClr val="black"/>
                </a:solidFill>
                <a:cs typeface="Bookman Old Style"/>
              </a:rPr>
              <a:t> </a:t>
            </a:r>
            <a:r>
              <a:rPr lang="en-US" sz="2200" cap="none" spc="-5" dirty="0">
                <a:solidFill>
                  <a:prstClr val="black"/>
                </a:solidFill>
                <a:cs typeface="Bookman Old Style"/>
              </a:rPr>
              <a:t>be  </a:t>
            </a:r>
            <a:r>
              <a:rPr lang="en-US" sz="2200" cap="none" dirty="0">
                <a:solidFill>
                  <a:prstClr val="black"/>
                </a:solidFill>
                <a:cs typeface="Bookman Old Style"/>
              </a:rPr>
              <a:t>read </a:t>
            </a:r>
            <a:r>
              <a:rPr lang="en-US" sz="2200" cap="none" spc="-5" dirty="0">
                <a:solidFill>
                  <a:prstClr val="black"/>
                </a:solidFill>
                <a:cs typeface="Bookman Old Style"/>
              </a:rPr>
              <a:t>by </a:t>
            </a:r>
            <a:r>
              <a:rPr lang="en-US" sz="2200" cap="none" dirty="0">
                <a:solidFill>
                  <a:prstClr val="black"/>
                </a:solidFill>
                <a:cs typeface="Bookman Old Style"/>
              </a:rPr>
              <a:t>a licensed </a:t>
            </a:r>
            <a:r>
              <a:rPr lang="en-US" sz="2200" cap="none" spc="-5" dirty="0">
                <a:solidFill>
                  <a:prstClr val="black"/>
                </a:solidFill>
                <a:cs typeface="Bookman Old Style"/>
              </a:rPr>
              <a:t>Health </a:t>
            </a:r>
            <a:r>
              <a:rPr lang="en-US" sz="2200" cap="none" dirty="0">
                <a:solidFill>
                  <a:prstClr val="black"/>
                </a:solidFill>
                <a:cs typeface="Bookman Old Style"/>
              </a:rPr>
              <a:t>Care </a:t>
            </a:r>
            <a:r>
              <a:rPr lang="en-US" sz="2200" cap="none" spc="-5" dirty="0">
                <a:solidFill>
                  <a:prstClr val="black"/>
                </a:solidFill>
                <a:cs typeface="Bookman Old Style"/>
              </a:rPr>
              <a:t>Professional, </a:t>
            </a:r>
            <a:r>
              <a:rPr lang="en-US" sz="2200" cap="none" dirty="0">
                <a:solidFill>
                  <a:prstClr val="black"/>
                </a:solidFill>
                <a:cs typeface="Bookman Old Style"/>
              </a:rPr>
              <a:t>i.e., MD, DO, </a:t>
            </a:r>
            <a:r>
              <a:rPr lang="en-US" sz="2200" cap="none" spc="-5" dirty="0">
                <a:solidFill>
                  <a:prstClr val="black"/>
                </a:solidFill>
                <a:cs typeface="Bookman Old Style"/>
              </a:rPr>
              <a:t>PA, RNP, RN, LVN  but not an </a:t>
            </a:r>
            <a:r>
              <a:rPr lang="en-US" sz="2200" cap="none" dirty="0">
                <a:solidFill>
                  <a:prstClr val="black"/>
                </a:solidFill>
                <a:cs typeface="Bookman Old Style"/>
              </a:rPr>
              <a:t>MA, (</a:t>
            </a:r>
            <a:r>
              <a:rPr lang="en-US" sz="2200" cap="none" spc="-5" dirty="0">
                <a:solidFill>
                  <a:prstClr val="black"/>
                </a:solidFill>
                <a:cs typeface="Bookman Old Style"/>
              </a:rPr>
              <a:t>Medical</a:t>
            </a:r>
            <a:r>
              <a:rPr lang="en-US" sz="2200" cap="none" spc="-60" dirty="0">
                <a:solidFill>
                  <a:prstClr val="black"/>
                </a:solidFill>
                <a:cs typeface="Bookman Old Style"/>
              </a:rPr>
              <a:t> </a:t>
            </a:r>
            <a:r>
              <a:rPr lang="en-US" sz="2200" cap="none" spc="-5" dirty="0">
                <a:solidFill>
                  <a:prstClr val="black"/>
                </a:solidFill>
                <a:cs typeface="Bookman Old Style"/>
              </a:rPr>
              <a:t>Assistant).</a:t>
            </a:r>
            <a:endParaRPr lang="en-US" sz="2200" cap="none" dirty="0">
              <a:solidFill>
                <a:prstClr val="black"/>
              </a:solidFill>
              <a:cs typeface="Bookman Old Style"/>
            </a:endParaRP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Fauzia Hassan 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762671"/>
      </p:ext>
    </p:extLst>
  </p:cSld>
  <p:clrMapOvr>
    <a:masterClrMapping/>
  </p:clrMapOvr>
  <p:transition spd="slow">
    <p:cover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37996"/>
            <a:ext cx="10364451" cy="1039660"/>
          </a:xfrm>
        </p:spPr>
        <p:txBody>
          <a:bodyPr/>
          <a:lstStyle/>
          <a:p>
            <a:r>
              <a:rPr lang="en-US" b="1" dirty="0" smtClean="0"/>
              <a:t>requirements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402916"/>
            <a:ext cx="10363826" cy="4388284"/>
          </a:xfrm>
        </p:spPr>
        <p:txBody>
          <a:bodyPr/>
          <a:lstStyle/>
          <a:p>
            <a:r>
              <a:rPr lang="en-US" cap="none" dirty="0" smtClean="0"/>
              <a:t>Completion of the blue confidential medical history form within 6 months of admission.</a:t>
            </a:r>
          </a:p>
          <a:p>
            <a:r>
              <a:rPr lang="en-US" cap="none" dirty="0" smtClean="0"/>
              <a:t>Numerical (IgG) titers: Green nursing student health requirement form.</a:t>
            </a:r>
          </a:p>
          <a:p>
            <a:r>
              <a:rPr lang="en-US" cap="none" dirty="0" smtClean="0"/>
              <a:t>UA with Micro </a:t>
            </a:r>
          </a:p>
          <a:p>
            <a:r>
              <a:rPr lang="en-US" cap="none" dirty="0" smtClean="0"/>
              <a:t>RPR                                       copies of lab results required within the last 6 months of admission.</a:t>
            </a:r>
          </a:p>
          <a:p>
            <a:r>
              <a:rPr lang="en-US" cap="none" dirty="0" smtClean="0"/>
              <a:t>CBC</a:t>
            </a:r>
          </a:p>
          <a:p>
            <a:r>
              <a:rPr lang="en-US" cap="none" dirty="0" smtClean="0"/>
              <a:t>Immunizations i.e. Tdap, MMR, Varicella, </a:t>
            </a:r>
            <a:r>
              <a:rPr lang="en-US" cap="none" dirty="0" err="1" smtClean="0"/>
              <a:t>Hep</a:t>
            </a:r>
            <a:r>
              <a:rPr lang="en-US" cap="none" dirty="0" smtClean="0"/>
              <a:t> B, Influenza, Polio (records)</a:t>
            </a:r>
          </a:p>
          <a:p>
            <a:r>
              <a:rPr lang="en-US" cap="none" dirty="0" smtClean="0"/>
              <a:t>Proof of quantitative titers (numerical value) and not qualitative titers (non numerical) required.</a:t>
            </a:r>
          </a:p>
          <a:p>
            <a:r>
              <a:rPr lang="en-US" cap="none" dirty="0" smtClean="0"/>
              <a:t>TB screening (2 step)/CXR/TSPOT/Quantiferon Gold test.</a:t>
            </a:r>
          </a:p>
          <a:p>
            <a:endParaRPr lang="en-US" cap="none" dirty="0" smtClean="0"/>
          </a:p>
          <a:p>
            <a:endParaRPr lang="en-US" cap="none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18146" y="2693096"/>
            <a:ext cx="1565752" cy="392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718145" y="3143540"/>
            <a:ext cx="15657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718145" y="3210510"/>
            <a:ext cx="1565753" cy="400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Fauzia Hassan 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191343"/>
      </p:ext>
    </p:extLst>
  </p:cSld>
  <p:clrMapOvr>
    <a:masterClrMapping/>
  </p:clrMapOvr>
  <p:transition spd="slow">
    <p:cover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5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Confidential medical history form</a:t>
            </a:r>
            <a:br>
              <a:rPr lang="en-US" b="1" dirty="0" smtClean="0"/>
            </a:br>
            <a:r>
              <a:rPr lang="en-US" b="1" dirty="0" smtClean="0"/>
              <a:t>(blue form)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object 3"/>
          <p:cNvSpPr/>
          <p:nvPr/>
        </p:nvSpPr>
        <p:spPr>
          <a:xfrm>
            <a:off x="913775" y="1891430"/>
            <a:ext cx="5106025" cy="47974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4"/>
          <p:cNvSpPr/>
          <p:nvPr/>
        </p:nvSpPr>
        <p:spPr>
          <a:xfrm>
            <a:off x="6172199" y="1791221"/>
            <a:ext cx="5257799" cy="4897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Fauzia Hassan 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578262"/>
      </p:ext>
    </p:extLst>
  </p:cSld>
  <p:clrMapOvr>
    <a:masterClrMapping/>
  </p:clrMapOvr>
  <p:transition spd="slow">
    <p:cover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47236"/>
          </a:xfrm>
        </p:spPr>
        <p:txBody>
          <a:bodyPr/>
          <a:lstStyle/>
          <a:p>
            <a:r>
              <a:rPr lang="en-US" b="1" dirty="0" smtClean="0"/>
              <a:t>instructions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5754"/>
            <a:ext cx="10363826" cy="4225445"/>
          </a:xfrm>
        </p:spPr>
        <p:txBody>
          <a:bodyPr>
            <a:normAutofit lnSpcReduction="10000"/>
          </a:bodyPr>
          <a:lstStyle/>
          <a:p>
            <a:r>
              <a:rPr lang="en-US" cap="none" dirty="0" smtClean="0"/>
              <a:t>Student Health Services Center does not perform nursing physicals.</a:t>
            </a:r>
          </a:p>
          <a:p>
            <a:pPr lvl="0">
              <a:buClr>
                <a:prstClr val="black"/>
              </a:buClr>
            </a:pPr>
            <a:r>
              <a:rPr lang="en-US" cap="none" dirty="0">
                <a:solidFill>
                  <a:prstClr val="black"/>
                </a:solidFill>
              </a:rPr>
              <a:t>Nursing Physicals are to be completed by : </a:t>
            </a:r>
          </a:p>
          <a:p>
            <a:pPr lvl="1">
              <a:buClr>
                <a:prstClr val="black"/>
              </a:buClr>
            </a:pPr>
            <a:r>
              <a:rPr lang="en-US" cap="none" dirty="0">
                <a:solidFill>
                  <a:prstClr val="black"/>
                </a:solidFill>
              </a:rPr>
              <a:t>Medical doctor (MD)</a:t>
            </a:r>
          </a:p>
          <a:p>
            <a:pPr lvl="1">
              <a:buClr>
                <a:prstClr val="black"/>
              </a:buClr>
            </a:pPr>
            <a:r>
              <a:rPr lang="en-US" cap="none" dirty="0">
                <a:solidFill>
                  <a:prstClr val="black"/>
                </a:solidFill>
              </a:rPr>
              <a:t>Primary care physician (PCP)</a:t>
            </a:r>
          </a:p>
          <a:p>
            <a:pPr lvl="1">
              <a:buClr>
                <a:prstClr val="black"/>
              </a:buClr>
            </a:pPr>
            <a:r>
              <a:rPr lang="en-US" cap="none" dirty="0">
                <a:solidFill>
                  <a:prstClr val="black"/>
                </a:solidFill>
              </a:rPr>
              <a:t>Doctor of Osteopathy (DO)</a:t>
            </a:r>
          </a:p>
          <a:p>
            <a:pPr lvl="1">
              <a:buClr>
                <a:prstClr val="black"/>
              </a:buClr>
            </a:pPr>
            <a:r>
              <a:rPr lang="en-US" cap="none" dirty="0">
                <a:solidFill>
                  <a:prstClr val="black"/>
                </a:solidFill>
              </a:rPr>
              <a:t>Nurse Practitioner (FNP)</a:t>
            </a:r>
          </a:p>
          <a:p>
            <a:pPr lvl="1">
              <a:buClr>
                <a:prstClr val="black"/>
              </a:buClr>
            </a:pPr>
            <a:r>
              <a:rPr lang="en-US" cap="none" dirty="0">
                <a:solidFill>
                  <a:prstClr val="black"/>
                </a:solidFill>
              </a:rPr>
              <a:t>Physician Assistant (PA</a:t>
            </a:r>
            <a:r>
              <a:rPr lang="en-US" cap="none" dirty="0" smtClean="0">
                <a:solidFill>
                  <a:prstClr val="black"/>
                </a:solidFill>
              </a:rPr>
              <a:t>)</a:t>
            </a:r>
            <a:endParaRPr lang="en-US" cap="none" dirty="0" smtClean="0"/>
          </a:p>
          <a:p>
            <a:r>
              <a:rPr lang="en-US" b="1" u="sng" cap="none" dirty="0" smtClean="0">
                <a:solidFill>
                  <a:srgbClr val="00B0F0"/>
                </a:solidFill>
              </a:rPr>
              <a:t>Quantitative titers </a:t>
            </a:r>
            <a:r>
              <a:rPr lang="en-US" cap="none" dirty="0" smtClean="0"/>
              <a:t>indicate immunity level in </a:t>
            </a:r>
            <a:r>
              <a:rPr lang="en-US" u="sng" cap="none" dirty="0" smtClean="0">
                <a:solidFill>
                  <a:srgbClr val="00B0F0"/>
                </a:solidFill>
              </a:rPr>
              <a:t>numerical value </a:t>
            </a:r>
            <a:r>
              <a:rPr lang="en-US" cap="none" dirty="0" smtClean="0"/>
              <a:t>and is </a:t>
            </a:r>
            <a:r>
              <a:rPr lang="en-US" b="1" u="sng" cap="none" dirty="0" smtClean="0">
                <a:solidFill>
                  <a:srgbClr val="00B0F0"/>
                </a:solidFill>
              </a:rPr>
              <a:t>required</a:t>
            </a:r>
            <a:r>
              <a:rPr lang="en-US" cap="none" dirty="0" smtClean="0"/>
              <a:t> vs qualitative titers that state “immune” or “non immune” without any numerical value.</a:t>
            </a:r>
          </a:p>
          <a:p>
            <a:r>
              <a:rPr lang="en-US" cap="none" dirty="0" smtClean="0"/>
              <a:t>Copies of the titers should be turned in with all other lab work and immunization records.</a:t>
            </a:r>
          </a:p>
          <a:p>
            <a:pPr marL="457200" lvl="1" indent="0">
              <a:buNone/>
            </a:pPr>
            <a:endParaRPr lang="en-US" cap="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Fauzia Hassan 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639211"/>
      </p:ext>
    </p:extLst>
  </p:cSld>
  <p:clrMapOvr>
    <a:masterClrMapping/>
  </p:clrMapOvr>
  <p:transition spd="slow">
    <p:cover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34294"/>
          </a:xfrm>
        </p:spPr>
        <p:txBody>
          <a:bodyPr/>
          <a:lstStyle/>
          <a:p>
            <a:r>
              <a:rPr lang="en-US" b="1" dirty="0" smtClean="0"/>
              <a:t>instructions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15650"/>
            <a:ext cx="10363826" cy="4275550"/>
          </a:xfrm>
        </p:spPr>
        <p:txBody>
          <a:bodyPr>
            <a:normAutofit fontScale="92500"/>
          </a:bodyPr>
          <a:lstStyle/>
          <a:p>
            <a:r>
              <a:rPr lang="en-US" cap="none" dirty="0" smtClean="0"/>
              <a:t>If no records of prior vaccination get quantitative titers drawn.</a:t>
            </a:r>
          </a:p>
          <a:p>
            <a:r>
              <a:rPr lang="en-US" cap="none" dirty="0" smtClean="0"/>
              <a:t>If titers come back with low numerical value, get immunized or re-immunized.</a:t>
            </a:r>
          </a:p>
          <a:p>
            <a:r>
              <a:rPr lang="en-US" cap="none" dirty="0" smtClean="0"/>
              <a:t>Its imperative to make sure that your titers are </a:t>
            </a:r>
            <a:r>
              <a:rPr lang="en-US" u="sng" cap="none" dirty="0" smtClean="0">
                <a:solidFill>
                  <a:srgbClr val="00B0F0"/>
                </a:solidFill>
              </a:rPr>
              <a:t>quantitative IgG </a:t>
            </a:r>
            <a:r>
              <a:rPr lang="en-US" cap="none" dirty="0" smtClean="0"/>
              <a:t>and not IgM.</a:t>
            </a:r>
          </a:p>
          <a:p>
            <a:r>
              <a:rPr lang="en-US" cap="none" dirty="0" smtClean="0"/>
              <a:t>Hepatitis B titers should be </a:t>
            </a:r>
            <a:r>
              <a:rPr lang="en-US" u="sng" cap="none" dirty="0" err="1" smtClean="0">
                <a:solidFill>
                  <a:srgbClr val="00B0F0"/>
                </a:solidFill>
              </a:rPr>
              <a:t>HbsAB</a:t>
            </a:r>
            <a:r>
              <a:rPr lang="en-US" u="sng" cap="none" dirty="0" smtClean="0">
                <a:solidFill>
                  <a:srgbClr val="00B0F0"/>
                </a:solidFill>
              </a:rPr>
              <a:t>  IgG as in antibody titers  </a:t>
            </a:r>
            <a:r>
              <a:rPr lang="en-US" cap="none" dirty="0" smtClean="0"/>
              <a:t>and not </a:t>
            </a:r>
            <a:r>
              <a:rPr lang="en-US" cap="none" dirty="0" err="1" smtClean="0"/>
              <a:t>HbsAG</a:t>
            </a:r>
            <a:r>
              <a:rPr lang="en-US" cap="none" dirty="0" smtClean="0"/>
              <a:t> IgG as in antigen titers.</a:t>
            </a:r>
          </a:p>
          <a:p>
            <a:r>
              <a:rPr lang="en-US" cap="none" dirty="0" smtClean="0"/>
              <a:t>Post re-immunization, one should wait a minimum of 30 days for titers to be redrawn.</a:t>
            </a:r>
          </a:p>
          <a:p>
            <a:r>
              <a:rPr lang="en-US" cap="none" dirty="0" smtClean="0"/>
              <a:t>Retain all original forms except the physical (blue form) and the Lab (green form). </a:t>
            </a:r>
          </a:p>
          <a:p>
            <a:r>
              <a:rPr lang="en-US" cap="none" dirty="0" smtClean="0"/>
              <a:t>Turn in copies of all labs/immunization records with the original blue form and green form to the health science department.  </a:t>
            </a:r>
          </a:p>
          <a:p>
            <a:r>
              <a:rPr lang="en-US" cap="none" dirty="0" smtClean="0"/>
              <a:t>Keep copies of everything.</a:t>
            </a:r>
          </a:p>
          <a:p>
            <a:endParaRPr lang="en-US" cap="none" dirty="0" smtClean="0"/>
          </a:p>
          <a:p>
            <a:endParaRPr lang="en-US" cap="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Fauzia Hassan 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476432"/>
      </p:ext>
    </p:extLst>
  </p:cSld>
  <p:clrMapOvr>
    <a:masterClrMapping/>
  </p:clrMapOvr>
  <p:transition spd="slow">
    <p:cover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9DE327EC4AB541BAF74EC9224793E8" ma:contentTypeVersion="1" ma:contentTypeDescription="Create a new document." ma:contentTypeScope="" ma:versionID="6562e5b28b11749c34a4ef35409c26a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5532aeaaf46674682769b0778d027f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21B0603-BBB5-4A3B-BDF6-9BA91B7B7C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8F03A3-E896-4482-9CB4-0B68ABDC2C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44A643-87FA-4A73-BE70-8511B7AA98E1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501</TotalTime>
  <Words>883</Words>
  <Application>Microsoft Office PowerPoint</Application>
  <PresentationFormat>Widescreen</PresentationFormat>
  <Paragraphs>96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Bookman Old Style</vt:lpstr>
      <vt:lpstr>Calibri</vt:lpstr>
      <vt:lpstr>Courier New</vt:lpstr>
      <vt:lpstr>Lucida Fax</vt:lpstr>
      <vt:lpstr>MS Reference Sans Serif</vt:lpstr>
      <vt:lpstr>Tw Cen MT</vt:lpstr>
      <vt:lpstr>Droplet</vt:lpstr>
      <vt:lpstr>NURSING STUDENTS  spring 2020 </vt:lpstr>
      <vt:lpstr>Student Health services</vt:lpstr>
      <vt:lpstr>Student Health services</vt:lpstr>
      <vt:lpstr>Services </vt:lpstr>
      <vt:lpstr>Services</vt:lpstr>
      <vt:lpstr>requirements</vt:lpstr>
      <vt:lpstr>Confidential medical history form (blue form)</vt:lpstr>
      <vt:lpstr>instructions</vt:lpstr>
      <vt:lpstr>instructions</vt:lpstr>
      <vt:lpstr>Immunization record (Green form)</vt:lpstr>
      <vt:lpstr>Resources</vt:lpstr>
      <vt:lpstr>Questions?</vt:lpstr>
      <vt:lpstr>Thank you</vt:lpstr>
    </vt:vector>
  </TitlesOfParts>
  <Company>Santa Monica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Nursing Students</dc:title>
  <dc:creator>hassan_fauzia</dc:creator>
  <cp:lastModifiedBy>hassan_fauzia</cp:lastModifiedBy>
  <cp:revision>36</cp:revision>
  <dcterms:created xsi:type="dcterms:W3CDTF">2018-11-08T15:36:25Z</dcterms:created>
  <dcterms:modified xsi:type="dcterms:W3CDTF">2020-01-14T18:22:11Z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0x0101005B9DE327EC4AB541BAF74EC9224793E8</vt:lpwstr>
  </property>
</Properties>
</file>